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6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5" r:id="rId32"/>
    <p:sldId id="363" r:id="rId33"/>
    <p:sldId id="36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5" r:id="rId83"/>
    <p:sldId id="334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EEF"/>
          </a:solidFill>
        </a:fill>
      </a:tcStyle>
    </a:wholeTbl>
    <a:band2H>
      <a:tcTxStyle/>
      <a:tcStyle>
        <a:tcBdr/>
        <a:fill>
          <a:solidFill>
            <a:srgbClr val="E6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/>
      <a:tcStyle>
        <a:tcBdr/>
        <a:fill>
          <a:solidFill>
            <a:srgbClr val="E7E9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/>
      <a:tcStyle>
        <a:tcBdr/>
        <a:fill>
          <a:solidFill>
            <a:srgbClr val="E7E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/>
      <a:tcStyle>
        <a:tcBdr/>
        <a:fill>
          <a:solidFill>
            <a:srgbClr val="E8F0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24" y="-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ptos"/>
      </a:defRPr>
    </a:lvl1pPr>
    <a:lvl2pPr indent="228600" latinLnBrk="0">
      <a:defRPr sz="1200">
        <a:latin typeface="+mj-lt"/>
        <a:ea typeface="+mj-ea"/>
        <a:cs typeface="+mj-cs"/>
        <a:sym typeface="Aptos"/>
      </a:defRPr>
    </a:lvl2pPr>
    <a:lvl3pPr indent="457200" latinLnBrk="0">
      <a:defRPr sz="1200">
        <a:latin typeface="+mj-lt"/>
        <a:ea typeface="+mj-ea"/>
        <a:cs typeface="+mj-cs"/>
        <a:sym typeface="Aptos"/>
      </a:defRPr>
    </a:lvl3pPr>
    <a:lvl4pPr indent="685800" latinLnBrk="0">
      <a:defRPr sz="1200">
        <a:latin typeface="+mj-lt"/>
        <a:ea typeface="+mj-ea"/>
        <a:cs typeface="+mj-cs"/>
        <a:sym typeface="Aptos"/>
      </a:defRPr>
    </a:lvl4pPr>
    <a:lvl5pPr indent="914400" latinLnBrk="0">
      <a:defRPr sz="1200">
        <a:latin typeface="+mj-lt"/>
        <a:ea typeface="+mj-ea"/>
        <a:cs typeface="+mj-cs"/>
        <a:sym typeface="Aptos"/>
      </a:defRPr>
    </a:lvl5pPr>
    <a:lvl6pPr indent="1143000" latinLnBrk="0">
      <a:defRPr sz="1200">
        <a:latin typeface="+mj-lt"/>
        <a:ea typeface="+mj-ea"/>
        <a:cs typeface="+mj-cs"/>
        <a:sym typeface="Aptos"/>
      </a:defRPr>
    </a:lvl6pPr>
    <a:lvl7pPr indent="1371600" latinLnBrk="0">
      <a:defRPr sz="1200">
        <a:latin typeface="+mj-lt"/>
        <a:ea typeface="+mj-ea"/>
        <a:cs typeface="+mj-cs"/>
        <a:sym typeface="Aptos"/>
      </a:defRPr>
    </a:lvl7pPr>
    <a:lvl8pPr indent="1600200" latinLnBrk="0">
      <a:defRPr sz="1200">
        <a:latin typeface="+mj-lt"/>
        <a:ea typeface="+mj-ea"/>
        <a:cs typeface="+mj-cs"/>
        <a:sym typeface="Aptos"/>
      </a:defRPr>
    </a:lvl8pPr>
    <a:lvl9pPr indent="1828800" latinLnBrk="0">
      <a:defRPr sz="1200">
        <a:latin typeface="+mj-lt"/>
        <a:ea typeface="+mj-ea"/>
        <a:cs typeface="+mj-cs"/>
        <a:sym typeface="Apto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Testo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Titolo Testo</a:t>
            </a:r>
          </a:p>
        </p:txBody>
      </p:sp>
      <p:sp>
        <p:nvSpPr>
          <p:cNvPr id="1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21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olo Testo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Titolo Testo</a:t>
            </a:r>
          </a:p>
        </p:txBody>
      </p:sp>
      <p:sp>
        <p:nvSpPr>
          <p:cNvPr id="30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39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Testo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48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9" name="Segnaposto testo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olo Test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Titolo Testo</a:t>
            </a:r>
          </a:p>
        </p:txBody>
      </p:sp>
      <p:sp>
        <p:nvSpPr>
          <p:cNvPr id="73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4" name="Segnaposto testo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olo Testo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Titolo Testo</a:t>
            </a:r>
          </a:p>
        </p:txBody>
      </p:sp>
      <p:sp>
        <p:nvSpPr>
          <p:cNvPr id="83" name="Segnaposto immagine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Titolo Testo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8.jpe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jpeg"/><Relationship Id="rId7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Picture 4"/>
          <p:cNvPicPr>
            <a:picLocks noChangeAspect="1"/>
          </p:cNvPicPr>
          <p:nvPr/>
        </p:nvPicPr>
        <p:blipFill>
          <a:blip r:embed="rId2"/>
          <a:srcRect l="443" r="859" b="1"/>
          <a:stretch>
            <a:fillRect/>
          </a:stretch>
        </p:blipFill>
        <p:spPr>
          <a:xfrm>
            <a:off x="-1" y="9"/>
            <a:ext cx="9669644" cy="6857992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ottotitolo 2"/>
          <p:cNvSpPr txBox="1">
            <a:spLocks noGrp="1"/>
          </p:cNvSpPr>
          <p:nvPr>
            <p:ph type="subTitle" sz="quarter" idx="1"/>
          </p:nvPr>
        </p:nvSpPr>
        <p:spPr>
          <a:xfrm>
            <a:off x="8321040" y="822960"/>
            <a:ext cx="3870960" cy="356616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/>
            </a:lvl1pPr>
          </a:lstStyle>
          <a:p>
            <a:r>
              <a:rPr lang="it-IT" dirty="0"/>
              <a:t>DA CAMBIARE</a:t>
            </a:r>
          </a:p>
          <a:p>
            <a:endParaRPr lang="it-IT" dirty="0"/>
          </a:p>
          <a:p>
            <a:r>
              <a:rPr dirty="0"/>
              <a:t>Predictive Aircraft </a:t>
            </a:r>
            <a:r>
              <a:rPr lang="it-IT" dirty="0" err="1"/>
              <a:t>Ev</a:t>
            </a:r>
            <a:r>
              <a:rPr dirty="0" err="1"/>
              <a:t>aluation</a:t>
            </a:r>
            <a:r>
              <a:rPr dirty="0"/>
              <a:t> Using Statistical Learning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10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Titolo 1"/>
          <p:cNvSpPr txBox="1"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The dataset</a:t>
            </a:r>
          </a:p>
        </p:txBody>
      </p:sp>
      <p:grpSp>
        <p:nvGrpSpPr>
          <p:cNvPr id="214" name="sketch line"/>
          <p:cNvGrpSpPr/>
          <p:nvPr/>
        </p:nvGrpSpPr>
        <p:grpSpPr>
          <a:xfrm>
            <a:off x="4253028" y="630810"/>
            <a:ext cx="48300" cy="5590629"/>
            <a:chOff x="0" y="0"/>
            <a:chExt cx="48299" cy="5590628"/>
          </a:xfrm>
        </p:grpSpPr>
        <p:sp>
          <p:nvSpPr>
            <p:cNvPr id="212" name="Forma"/>
            <p:cNvSpPr/>
            <p:nvPr/>
          </p:nvSpPr>
          <p:spPr>
            <a:xfrm flipH="1">
              <a:off x="0" y="99"/>
              <a:ext cx="44238" cy="559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678" h="21598" extrusionOk="0">
                  <a:moveTo>
                    <a:pt x="3109" y="0"/>
                  </a:moveTo>
                  <a:cubicBezTo>
                    <a:pt x="4659" y="3"/>
                    <a:pt x="6201" y="-1"/>
                    <a:pt x="7937" y="0"/>
                  </a:cubicBezTo>
                  <a:cubicBezTo>
                    <a:pt x="13969" y="638"/>
                    <a:pt x="4063" y="1652"/>
                    <a:pt x="7937" y="2700"/>
                  </a:cubicBezTo>
                  <a:cubicBezTo>
                    <a:pt x="11811" y="3747"/>
                    <a:pt x="8304" y="4737"/>
                    <a:pt x="7937" y="5399"/>
                  </a:cubicBezTo>
                  <a:cubicBezTo>
                    <a:pt x="7569" y="6061"/>
                    <a:pt x="13351" y="6933"/>
                    <a:pt x="7937" y="8315"/>
                  </a:cubicBezTo>
                  <a:cubicBezTo>
                    <a:pt x="2522" y="9697"/>
                    <a:pt x="13892" y="10023"/>
                    <a:pt x="7937" y="10583"/>
                  </a:cubicBezTo>
                  <a:cubicBezTo>
                    <a:pt x="1982" y="11142"/>
                    <a:pt x="10267" y="12091"/>
                    <a:pt x="7937" y="13498"/>
                  </a:cubicBezTo>
                  <a:cubicBezTo>
                    <a:pt x="5606" y="14906"/>
                    <a:pt x="17417" y="15613"/>
                    <a:pt x="7937" y="16630"/>
                  </a:cubicBezTo>
                  <a:cubicBezTo>
                    <a:pt x="-1544" y="17647"/>
                    <a:pt x="16210" y="19893"/>
                    <a:pt x="7937" y="21598"/>
                  </a:cubicBezTo>
                  <a:cubicBezTo>
                    <a:pt x="5976" y="21599"/>
                    <a:pt x="5107" y="21597"/>
                    <a:pt x="3109" y="21598"/>
                  </a:cubicBezTo>
                  <a:cubicBezTo>
                    <a:pt x="12815" y="20348"/>
                    <a:pt x="-1174" y="19765"/>
                    <a:pt x="3109" y="18682"/>
                  </a:cubicBezTo>
                  <a:cubicBezTo>
                    <a:pt x="7392" y="17598"/>
                    <a:pt x="-1198" y="16831"/>
                    <a:pt x="3109" y="15982"/>
                  </a:cubicBezTo>
                  <a:cubicBezTo>
                    <a:pt x="7416" y="15134"/>
                    <a:pt x="5222" y="14578"/>
                    <a:pt x="3109" y="13714"/>
                  </a:cubicBezTo>
                  <a:cubicBezTo>
                    <a:pt x="996" y="12851"/>
                    <a:pt x="10401" y="11793"/>
                    <a:pt x="3109" y="11015"/>
                  </a:cubicBezTo>
                  <a:cubicBezTo>
                    <a:pt x="-4183" y="10237"/>
                    <a:pt x="4591" y="9488"/>
                    <a:pt x="3109" y="8747"/>
                  </a:cubicBezTo>
                  <a:cubicBezTo>
                    <a:pt x="1627" y="8006"/>
                    <a:pt x="9074" y="7691"/>
                    <a:pt x="3109" y="6695"/>
                  </a:cubicBezTo>
                  <a:cubicBezTo>
                    <a:pt x="-2856" y="5699"/>
                    <a:pt x="1270" y="5289"/>
                    <a:pt x="3109" y="4211"/>
                  </a:cubicBezTo>
                  <a:cubicBezTo>
                    <a:pt x="4948" y="3133"/>
                    <a:pt x="-1979" y="1959"/>
                    <a:pt x="310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3" name="Forma"/>
            <p:cNvSpPr/>
            <p:nvPr/>
          </p:nvSpPr>
          <p:spPr>
            <a:xfrm flipH="1">
              <a:off x="5593" y="0"/>
              <a:ext cx="42707" cy="559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763" h="21599" extrusionOk="0">
                  <a:moveTo>
                    <a:pt x="4363" y="1"/>
                  </a:moveTo>
                  <a:cubicBezTo>
                    <a:pt x="6490" y="-1"/>
                    <a:pt x="8273" y="2"/>
                    <a:pt x="9400" y="1"/>
                  </a:cubicBezTo>
                  <a:cubicBezTo>
                    <a:pt x="2923" y="870"/>
                    <a:pt x="17108" y="2173"/>
                    <a:pt x="9400" y="2916"/>
                  </a:cubicBezTo>
                  <a:cubicBezTo>
                    <a:pt x="1691" y="3660"/>
                    <a:pt x="12648" y="4789"/>
                    <a:pt x="9400" y="6048"/>
                  </a:cubicBezTo>
                  <a:cubicBezTo>
                    <a:pt x="6151" y="7308"/>
                    <a:pt x="6335" y="7724"/>
                    <a:pt x="9400" y="8316"/>
                  </a:cubicBezTo>
                  <a:cubicBezTo>
                    <a:pt x="12465" y="8908"/>
                    <a:pt x="12269" y="10039"/>
                    <a:pt x="9400" y="11232"/>
                  </a:cubicBezTo>
                  <a:cubicBezTo>
                    <a:pt x="6530" y="12424"/>
                    <a:pt x="14075" y="12856"/>
                    <a:pt x="9400" y="13716"/>
                  </a:cubicBezTo>
                  <a:cubicBezTo>
                    <a:pt x="4724" y="14575"/>
                    <a:pt x="14983" y="14851"/>
                    <a:pt x="9400" y="15767"/>
                  </a:cubicBezTo>
                  <a:cubicBezTo>
                    <a:pt x="3816" y="16684"/>
                    <a:pt x="3314" y="17429"/>
                    <a:pt x="9400" y="18683"/>
                  </a:cubicBezTo>
                  <a:cubicBezTo>
                    <a:pt x="15485" y="19937"/>
                    <a:pt x="763" y="20870"/>
                    <a:pt x="9400" y="21599"/>
                  </a:cubicBezTo>
                  <a:cubicBezTo>
                    <a:pt x="7670" y="21597"/>
                    <a:pt x="6235" y="21597"/>
                    <a:pt x="4363" y="21599"/>
                  </a:cubicBezTo>
                  <a:cubicBezTo>
                    <a:pt x="2578" y="20286"/>
                    <a:pt x="-4492" y="19521"/>
                    <a:pt x="4363" y="18683"/>
                  </a:cubicBezTo>
                  <a:cubicBezTo>
                    <a:pt x="13217" y="17845"/>
                    <a:pt x="5837" y="17372"/>
                    <a:pt x="4363" y="16631"/>
                  </a:cubicBezTo>
                  <a:cubicBezTo>
                    <a:pt x="2888" y="15890"/>
                    <a:pt x="7019" y="15143"/>
                    <a:pt x="4363" y="14580"/>
                  </a:cubicBezTo>
                  <a:cubicBezTo>
                    <a:pt x="1706" y="14016"/>
                    <a:pt x="1428" y="12869"/>
                    <a:pt x="4363" y="12312"/>
                  </a:cubicBezTo>
                  <a:cubicBezTo>
                    <a:pt x="7297" y="11755"/>
                    <a:pt x="9370" y="10185"/>
                    <a:pt x="4363" y="9612"/>
                  </a:cubicBezTo>
                  <a:cubicBezTo>
                    <a:pt x="-645" y="9039"/>
                    <a:pt x="2174" y="8166"/>
                    <a:pt x="4363" y="7560"/>
                  </a:cubicBezTo>
                  <a:cubicBezTo>
                    <a:pt x="6551" y="6954"/>
                    <a:pt x="191" y="6405"/>
                    <a:pt x="4363" y="5508"/>
                  </a:cubicBezTo>
                  <a:cubicBezTo>
                    <a:pt x="8534" y="4611"/>
                    <a:pt x="-2202" y="3663"/>
                    <a:pt x="4363" y="2376"/>
                  </a:cubicBezTo>
                  <a:cubicBezTo>
                    <a:pt x="10927" y="1090"/>
                    <a:pt x="5138" y="502"/>
                    <a:pt x="4363" y="1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1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653" y="640822"/>
            <a:ext cx="5580495" cy="558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Rectangle 3092"/>
          <p:cNvSpPr/>
          <p:nvPr/>
        </p:nvSpPr>
        <p:spPr>
          <a:xfrm>
            <a:off x="-3810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8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1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491"/>
              <a:t>Smoothing Spline for </a:t>
            </a:r>
            <a:r>
              <a:rPr sz="3491" b="1"/>
              <a:t>power per distance</a:t>
            </a:r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</a:p>
        </p:txBody>
      </p:sp>
      <p:sp>
        <p:nvSpPr>
          <p:cNvPr id="1022" name="Effect of increasing λ: the curve’s curvature progressively decreases, shifting from “noisy” detail to a smoother, almost linear trend.…"/>
          <p:cNvSpPr txBox="1"/>
          <p:nvPr/>
        </p:nvSpPr>
        <p:spPr>
          <a:xfrm>
            <a:off x="130448" y="4809888"/>
            <a:ext cx="6042178" cy="236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Effect of increasing λ:</a:t>
            </a:r>
            <a:r>
              <a:t> the curve’s curvature progressively decreases, shifting from “noisy” detail to a smoother, almost linear trend.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Grid-search (brown line):</a:t>
            </a:r>
            <a:r>
              <a:t> automatically picks the λ that best trades off bias and variance on validation data.</a:t>
            </a:r>
          </a:p>
          <a:p>
            <a:pPr marL="457200" indent="-457200" defTabSz="457200">
              <a:spcBef>
                <a:spcPts val="1200"/>
              </a:spcBef>
              <a:tabLst>
                <a:tab pos="139700" algn="l"/>
                <a:tab pos="457200" algn="l"/>
              </a:tabLst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1023" name="filmato-incollato.png" descr="filmato-incolla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934" y="1795222"/>
            <a:ext cx="5706803" cy="377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filmato-incollato.png" descr="filmato-incoll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71" y="1814614"/>
            <a:ext cx="5648129" cy="37335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CasellaDiTesto 2"/>
          <p:cNvSpPr txBox="1"/>
          <p:nvPr/>
        </p:nvSpPr>
        <p:spPr>
          <a:xfrm>
            <a:off x="1068961" y="2200372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r>
              <a:t>RMSE= 606’ 452 $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8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2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1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491"/>
              <a:t>Smoothing Spline for </a:t>
            </a:r>
            <a:r>
              <a:rPr sz="3491" b="1"/>
              <a:t>wing span</a:t>
            </a:r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</a:t>
            </a:r>
          </a:p>
        </p:txBody>
      </p:sp>
      <p:sp>
        <p:nvSpPr>
          <p:cNvPr id="1032" name="Effect of increasing λ: the curve’s curvature progressively decreases, shifting from “noisy” detail to a smoother, almost linear trend.…"/>
          <p:cNvSpPr txBox="1"/>
          <p:nvPr/>
        </p:nvSpPr>
        <p:spPr>
          <a:xfrm>
            <a:off x="139834" y="4772345"/>
            <a:ext cx="6042177" cy="236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Effect of increasing λ:</a:t>
            </a:r>
            <a:r>
              <a:t> the curve’s curvature progressively decreases, shifting from “noisy” detail to a smoother, almost linear trend.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Grid-search (brown line):</a:t>
            </a:r>
            <a:r>
              <a:t> automatically picks the λ that best trades off bias and variance on validation data.</a:t>
            </a:r>
          </a:p>
          <a:p>
            <a:pPr marL="457200" indent="-457200" defTabSz="457200">
              <a:spcBef>
                <a:spcPts val="1200"/>
              </a:spcBef>
              <a:tabLst>
                <a:tab pos="139700" algn="l"/>
                <a:tab pos="457200" algn="l"/>
              </a:tabLst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1033" name="filmato-incollato.png" descr="filmato-incolla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934" y="1795222"/>
            <a:ext cx="5706803" cy="377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4" name="filmato-incollato.png" descr="filmato-incoll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71" y="1814614"/>
            <a:ext cx="5648130" cy="3733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5" name="filmato-incollato.png" descr="filmato-incollat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73" y="1749373"/>
            <a:ext cx="5845525" cy="3863992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asellaDiTesto 2"/>
          <p:cNvSpPr txBox="1"/>
          <p:nvPr/>
        </p:nvSpPr>
        <p:spPr>
          <a:xfrm>
            <a:off x="1068961" y="2200372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r>
              <a:t>RMSE= 784’ 468 $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3092"/>
          <p:cNvSpPr/>
          <p:nvPr/>
        </p:nvSpPr>
        <p:spPr>
          <a:xfrm>
            <a:off x="-5853351" y="-2502663"/>
            <a:ext cx="12192001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39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0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1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2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GAMs</a:t>
            </a:r>
          </a:p>
        </p:txBody>
      </p:sp>
      <p:sp>
        <p:nvSpPr>
          <p:cNvPr id="1043" name="CasellaDiTesto 2"/>
          <p:cNvSpPr txBox="1"/>
          <p:nvPr/>
        </p:nvSpPr>
        <p:spPr>
          <a:xfrm>
            <a:off x="1172204" y="4940991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r>
              <a:t>Pseudo R²: 0.858</a:t>
            </a:r>
          </a:p>
        </p:txBody>
      </p:sp>
      <p:graphicFrame>
        <p:nvGraphicFramePr>
          <p:cNvPr id="1044" name="Tabella 10"/>
          <p:cNvGraphicFramePr/>
          <p:nvPr/>
        </p:nvGraphicFramePr>
        <p:xfrm>
          <a:off x="1192495" y="2187899"/>
          <a:ext cx="7355256" cy="262645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5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1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17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28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Pvalue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300" b="1">
                          <a:solidFill>
                            <a:srgbClr val="FFFFFF"/>
                          </a:solidFill>
                          <a:latin typeface="Menlo Regular"/>
                          <a:ea typeface="Menlo Regular"/>
                          <a:cs typeface="Menlo Regular"/>
                          <a:sym typeface="Menlo Regular"/>
                        </a:rPr>
                        <a:t>edf</a:t>
                      </a:r>
                    </a:p>
                  </a:txBody>
                  <a:tcPr marL="49757" marR="49757" marT="49757" marB="49757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roc_mean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3.09 × 10⁻⁴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9.6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speed_margin 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1.11 × 10⁻¹⁶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7.5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power_per_distance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3.04 × 10⁻⁵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4.8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wing_span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1.05 × 10⁻³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5.3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range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7.26 × 10⁻⁵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10.4 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45" name="CasellaDiTesto 2"/>
          <p:cNvSpPr txBox="1"/>
          <p:nvPr/>
        </p:nvSpPr>
        <p:spPr>
          <a:xfrm>
            <a:off x="1172204" y="5600104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r>
              <a:t>RMSE= 332’ 326 $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Rectangle 3092"/>
          <p:cNvSpPr/>
          <p:nvPr/>
        </p:nvSpPr>
        <p:spPr>
          <a:xfrm>
            <a:off x="1270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8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1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GAMs</a:t>
            </a:r>
          </a:p>
        </p:txBody>
      </p:sp>
      <p:pic>
        <p:nvPicPr>
          <p:cNvPr id="1052" name="filmato-incollato.png" descr="filmato-incolla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6" y="1809576"/>
            <a:ext cx="3505947" cy="4737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3" name="filmato-incollato.png" descr="filmato-incoll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29" y="1800243"/>
            <a:ext cx="3508542" cy="4756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4" name="filmato-incollato.png" descr="filmato-incollat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697" y="1824648"/>
            <a:ext cx="3531347" cy="2402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3092"/>
          <p:cNvSpPr/>
          <p:nvPr/>
        </p:nvSpPr>
        <p:spPr>
          <a:xfrm>
            <a:off x="1270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7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8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9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0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GAMs</a:t>
            </a:r>
          </a:p>
        </p:txBody>
      </p:sp>
      <p:pic>
        <p:nvPicPr>
          <p:cNvPr id="1061" name="filmato-incollato.png" descr="filmato-incolla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75" y="1951246"/>
            <a:ext cx="4509579" cy="298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filmato-incollato.png" descr="filmato-incoll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572" y="1951246"/>
            <a:ext cx="4509578" cy="2980908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Centered, symmetric residuals: residuals cluster tightly around zero with no heavy tails…"/>
          <p:cNvSpPr txBox="1"/>
          <p:nvPr/>
        </p:nvSpPr>
        <p:spPr>
          <a:xfrm>
            <a:off x="1474708" y="5476162"/>
            <a:ext cx="926798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Centered, symmetric residuals</a:t>
            </a:r>
            <a:r>
              <a:t>: residuals cluster tightly around zero with no heavy tails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No pattern in residuals vs. fitted</a:t>
            </a:r>
            <a:r>
              <a:t>: absence of systematic structure suggests </a:t>
            </a:r>
            <a:r>
              <a:rPr b="1"/>
              <a:t>homoscedasticity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6" name="Titolo 1"/>
          <p:cNvSpPr txBox="1">
            <a:spLocks noGrp="1"/>
          </p:cNvSpPr>
          <p:nvPr>
            <p:ph type="title"/>
          </p:nvPr>
        </p:nvSpPr>
        <p:spPr>
          <a:xfrm>
            <a:off x="557209" y="629807"/>
            <a:ext cx="7359374" cy="3573517"/>
          </a:xfrm>
          <a:prstGeom prst="rect">
            <a:avLst/>
          </a:prstGeom>
        </p:spPr>
        <p:txBody>
          <a:bodyPr anchor="b"/>
          <a:lstStyle>
            <a:lvl1pPr>
              <a:defRPr sz="6600"/>
            </a:lvl1pPr>
          </a:lstStyle>
          <a:p>
            <a:r>
              <a:t>Tree Based Models</a:t>
            </a:r>
          </a:p>
        </p:txBody>
      </p:sp>
      <p:grpSp>
        <p:nvGrpSpPr>
          <p:cNvPr id="1069" name="sketch line"/>
          <p:cNvGrpSpPr/>
          <p:nvPr/>
        </p:nvGrpSpPr>
        <p:grpSpPr>
          <a:xfrm>
            <a:off x="643176" y="4293262"/>
            <a:ext cx="7187440" cy="102771"/>
            <a:chOff x="0" y="0"/>
            <a:chExt cx="7187438" cy="102769"/>
          </a:xfrm>
        </p:grpSpPr>
        <p:sp>
          <p:nvSpPr>
            <p:cNvPr id="1067" name="Forma"/>
            <p:cNvSpPr/>
            <p:nvPr/>
          </p:nvSpPr>
          <p:spPr>
            <a:xfrm>
              <a:off x="223" y="10527"/>
              <a:ext cx="7187216" cy="8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8" name="Forma"/>
            <p:cNvSpPr/>
            <p:nvPr/>
          </p:nvSpPr>
          <p:spPr>
            <a:xfrm>
              <a:off x="-1" y="0"/>
              <a:ext cx="7187164" cy="102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Titolo 1"/>
          <p:cNvSpPr txBox="1"/>
          <p:nvPr/>
        </p:nvSpPr>
        <p:spPr>
          <a:xfrm>
            <a:off x="5127046" y="5615767"/>
            <a:ext cx="6896066" cy="107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 fontScale="92500"/>
          </a:bodyPr>
          <a:lstStyle>
            <a:lvl1pPr>
              <a:lnSpc>
                <a:spcPct val="90000"/>
              </a:lnSpc>
              <a:defRPr sz="22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rPr lang="it-IT" dirty="0"/>
              <a:t> DA METTERE </a:t>
            </a:r>
            <a:r>
              <a:rPr lang="it-IT" dirty="0" err="1"/>
              <a:t>PiU</a:t>
            </a:r>
            <a:r>
              <a:rPr lang="it-IT" dirty="0"/>
              <a:t> LEGGIBILE </a:t>
            </a:r>
            <a:r>
              <a:rPr dirty="0"/>
              <a:t> </a:t>
            </a:r>
            <a:r>
              <a:rPr lang="it-IT" dirty="0"/>
              <a:t>MA A STO PUNTO NON TORNO AL DATASET DI PARTENZA, TENGO QUELLO SOPRA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dirty="0"/>
              <a:t>use the original features from </a:t>
            </a:r>
            <a:r>
              <a:rPr dirty="0" err="1"/>
              <a:t>aircraft_price</a:t>
            </a:r>
            <a:r>
              <a:rPr dirty="0"/>
              <a:t> dataset now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 3092"/>
          <p:cNvSpPr/>
          <p:nvPr/>
        </p:nvSpPr>
        <p:spPr>
          <a:xfrm>
            <a:off x="12700" y="381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3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4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5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6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Regression </a:t>
            </a:r>
            <a:r>
              <a:rPr sz="3491"/>
              <a:t>Decision Tree</a:t>
            </a:r>
          </a:p>
        </p:txBody>
      </p:sp>
      <p:pic>
        <p:nvPicPr>
          <p:cNvPr id="1077" name="filmato-incollato.png" descr="filmato-incolla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70" y="1640573"/>
            <a:ext cx="7397116" cy="5132956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CasellaDiTesto 1"/>
          <p:cNvSpPr txBox="1"/>
          <p:nvPr/>
        </p:nvSpPr>
        <p:spPr>
          <a:xfrm>
            <a:off x="8980635" y="492697"/>
            <a:ext cx="2674666" cy="59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 fontScale="92500"/>
          </a:bodyPr>
          <a:lstStyle>
            <a:lvl1pPr defTabSz="758951">
              <a:lnSpc>
                <a:spcPct val="90000"/>
              </a:lnSpc>
              <a:spcBef>
                <a:spcPts val="400"/>
              </a:spcBef>
              <a:defRPr sz="307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r>
              <a:t>Not Pruned Tree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Rectangle 3092"/>
          <p:cNvSpPr/>
          <p:nvPr/>
        </p:nvSpPr>
        <p:spPr>
          <a:xfrm>
            <a:off x="12700" y="-254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1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3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4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Decision Tree</a:t>
            </a:r>
          </a:p>
        </p:txBody>
      </p:sp>
      <p:pic>
        <p:nvPicPr>
          <p:cNvPr id="1085" name="filmato-incollato.png" descr="filmato-incolla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35" y="1641083"/>
            <a:ext cx="9041491" cy="5481088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CasellaDiTesto 1"/>
          <p:cNvSpPr txBox="1"/>
          <p:nvPr/>
        </p:nvSpPr>
        <p:spPr>
          <a:xfrm>
            <a:off x="8980634" y="492697"/>
            <a:ext cx="2674667" cy="59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defTabSz="832104">
              <a:lnSpc>
                <a:spcPct val="90000"/>
              </a:lnSpc>
              <a:spcBef>
                <a:spcPts val="500"/>
              </a:spcBef>
              <a:defRPr sz="3367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r>
              <a:t>Pruned Tree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Rectangle 3092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9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0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1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2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Tree models</a:t>
            </a:r>
          </a:p>
        </p:txBody>
      </p:sp>
      <p:sp>
        <p:nvSpPr>
          <p:cNvPr id="1093" name="CasellaDiTesto 1"/>
          <p:cNvSpPr txBox="1"/>
          <p:nvPr/>
        </p:nvSpPr>
        <p:spPr>
          <a:xfrm>
            <a:off x="8980634" y="492697"/>
            <a:ext cx="2674667" cy="59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defTabSz="832104">
              <a:lnSpc>
                <a:spcPct val="90000"/>
              </a:lnSpc>
              <a:spcBef>
                <a:spcPts val="500"/>
              </a:spcBef>
              <a:defRPr sz="3367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r>
              <a:t>Comparison</a:t>
            </a:r>
          </a:p>
        </p:txBody>
      </p:sp>
      <p:pic>
        <p:nvPicPr>
          <p:cNvPr id="1094" name="filmato-incollato.png" descr="filmato-incolla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5" y="2017211"/>
            <a:ext cx="6505234" cy="4069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Rectangle 3092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7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8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9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0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Tree models</a:t>
            </a:r>
          </a:p>
        </p:txBody>
      </p:sp>
      <p:sp>
        <p:nvSpPr>
          <p:cNvPr id="1101" name="CasellaDiTesto 1"/>
          <p:cNvSpPr txBox="1"/>
          <p:nvPr/>
        </p:nvSpPr>
        <p:spPr>
          <a:xfrm>
            <a:off x="8980634" y="492697"/>
            <a:ext cx="2674667" cy="59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defTabSz="832104">
              <a:lnSpc>
                <a:spcPct val="90000"/>
              </a:lnSpc>
              <a:spcBef>
                <a:spcPts val="500"/>
              </a:spcBef>
              <a:defRPr sz="3367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r>
              <a:t>Comparison</a:t>
            </a:r>
          </a:p>
        </p:txBody>
      </p:sp>
      <p:pic>
        <p:nvPicPr>
          <p:cNvPr id="1102" name="filmato-incollato.png" descr="filmato-incolla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4" y="1978968"/>
            <a:ext cx="6559699" cy="4358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43B1B-8A6B-CC7A-F4DA-BFCE97492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1053">
            <a:extLst>
              <a:ext uri="{FF2B5EF4-FFF2-40B4-BE49-F238E27FC236}">
                <a16:creationId xmlns:a16="http://schemas.microsoft.com/office/drawing/2014/main" id="{005EDBB4-402C-A567-5CB6-8566F8AC24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Titolo 1">
            <a:extLst>
              <a:ext uri="{FF2B5EF4-FFF2-40B4-BE49-F238E27FC236}">
                <a16:creationId xmlns:a16="http://schemas.microsoft.com/office/drawing/2014/main" id="{9D395526-E851-0541-2FEA-0F140CD679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2507" y="619472"/>
            <a:ext cx="8396332" cy="5583148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it-IT" dirty="0"/>
              <a:t>QUI ELENCO TUTTE LE VAR E POI LE ALTRE SLIDE</a:t>
            </a:r>
            <a:endParaRPr dirty="0"/>
          </a:p>
        </p:txBody>
      </p:sp>
      <p:grpSp>
        <p:nvGrpSpPr>
          <p:cNvPr id="214" name="sketch line">
            <a:extLst>
              <a:ext uri="{FF2B5EF4-FFF2-40B4-BE49-F238E27FC236}">
                <a16:creationId xmlns:a16="http://schemas.microsoft.com/office/drawing/2014/main" id="{43DFF4D0-F218-C604-D8C4-D0513D880098}"/>
              </a:ext>
            </a:extLst>
          </p:cNvPr>
          <p:cNvGrpSpPr/>
          <p:nvPr/>
        </p:nvGrpSpPr>
        <p:grpSpPr>
          <a:xfrm>
            <a:off x="4253028" y="630810"/>
            <a:ext cx="48300" cy="5590629"/>
            <a:chOff x="0" y="0"/>
            <a:chExt cx="48299" cy="5590628"/>
          </a:xfrm>
        </p:grpSpPr>
        <p:sp>
          <p:nvSpPr>
            <p:cNvPr id="212" name="Forma">
              <a:extLst>
                <a:ext uri="{FF2B5EF4-FFF2-40B4-BE49-F238E27FC236}">
                  <a16:creationId xmlns:a16="http://schemas.microsoft.com/office/drawing/2014/main" id="{8BAD814F-7206-2E63-9867-A896D69580C7}"/>
                </a:ext>
              </a:extLst>
            </p:cNvPr>
            <p:cNvSpPr/>
            <p:nvPr/>
          </p:nvSpPr>
          <p:spPr>
            <a:xfrm flipH="1">
              <a:off x="0" y="99"/>
              <a:ext cx="44238" cy="559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678" h="21598" extrusionOk="0">
                  <a:moveTo>
                    <a:pt x="3109" y="0"/>
                  </a:moveTo>
                  <a:cubicBezTo>
                    <a:pt x="4659" y="3"/>
                    <a:pt x="6201" y="-1"/>
                    <a:pt x="7937" y="0"/>
                  </a:cubicBezTo>
                  <a:cubicBezTo>
                    <a:pt x="13969" y="638"/>
                    <a:pt x="4063" y="1652"/>
                    <a:pt x="7937" y="2700"/>
                  </a:cubicBezTo>
                  <a:cubicBezTo>
                    <a:pt x="11811" y="3747"/>
                    <a:pt x="8304" y="4737"/>
                    <a:pt x="7937" y="5399"/>
                  </a:cubicBezTo>
                  <a:cubicBezTo>
                    <a:pt x="7569" y="6061"/>
                    <a:pt x="13351" y="6933"/>
                    <a:pt x="7937" y="8315"/>
                  </a:cubicBezTo>
                  <a:cubicBezTo>
                    <a:pt x="2522" y="9697"/>
                    <a:pt x="13892" y="10023"/>
                    <a:pt x="7937" y="10583"/>
                  </a:cubicBezTo>
                  <a:cubicBezTo>
                    <a:pt x="1982" y="11142"/>
                    <a:pt x="10267" y="12091"/>
                    <a:pt x="7937" y="13498"/>
                  </a:cubicBezTo>
                  <a:cubicBezTo>
                    <a:pt x="5606" y="14906"/>
                    <a:pt x="17417" y="15613"/>
                    <a:pt x="7937" y="16630"/>
                  </a:cubicBezTo>
                  <a:cubicBezTo>
                    <a:pt x="-1544" y="17647"/>
                    <a:pt x="16210" y="19893"/>
                    <a:pt x="7937" y="21598"/>
                  </a:cubicBezTo>
                  <a:cubicBezTo>
                    <a:pt x="5976" y="21599"/>
                    <a:pt x="5107" y="21597"/>
                    <a:pt x="3109" y="21598"/>
                  </a:cubicBezTo>
                  <a:cubicBezTo>
                    <a:pt x="12815" y="20348"/>
                    <a:pt x="-1174" y="19765"/>
                    <a:pt x="3109" y="18682"/>
                  </a:cubicBezTo>
                  <a:cubicBezTo>
                    <a:pt x="7392" y="17598"/>
                    <a:pt x="-1198" y="16831"/>
                    <a:pt x="3109" y="15982"/>
                  </a:cubicBezTo>
                  <a:cubicBezTo>
                    <a:pt x="7416" y="15134"/>
                    <a:pt x="5222" y="14578"/>
                    <a:pt x="3109" y="13714"/>
                  </a:cubicBezTo>
                  <a:cubicBezTo>
                    <a:pt x="996" y="12851"/>
                    <a:pt x="10401" y="11793"/>
                    <a:pt x="3109" y="11015"/>
                  </a:cubicBezTo>
                  <a:cubicBezTo>
                    <a:pt x="-4183" y="10237"/>
                    <a:pt x="4591" y="9488"/>
                    <a:pt x="3109" y="8747"/>
                  </a:cubicBezTo>
                  <a:cubicBezTo>
                    <a:pt x="1627" y="8006"/>
                    <a:pt x="9074" y="7691"/>
                    <a:pt x="3109" y="6695"/>
                  </a:cubicBezTo>
                  <a:cubicBezTo>
                    <a:pt x="-2856" y="5699"/>
                    <a:pt x="1270" y="5289"/>
                    <a:pt x="3109" y="4211"/>
                  </a:cubicBezTo>
                  <a:cubicBezTo>
                    <a:pt x="4948" y="3133"/>
                    <a:pt x="-1979" y="1959"/>
                    <a:pt x="310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3" name="Forma">
              <a:extLst>
                <a:ext uri="{FF2B5EF4-FFF2-40B4-BE49-F238E27FC236}">
                  <a16:creationId xmlns:a16="http://schemas.microsoft.com/office/drawing/2014/main" id="{77916B99-6283-411D-D196-3AF1A4AAD4FB}"/>
                </a:ext>
              </a:extLst>
            </p:cNvPr>
            <p:cNvSpPr/>
            <p:nvPr/>
          </p:nvSpPr>
          <p:spPr>
            <a:xfrm flipH="1">
              <a:off x="5593" y="0"/>
              <a:ext cx="42707" cy="559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763" h="21599" extrusionOk="0">
                  <a:moveTo>
                    <a:pt x="4363" y="1"/>
                  </a:moveTo>
                  <a:cubicBezTo>
                    <a:pt x="6490" y="-1"/>
                    <a:pt x="8273" y="2"/>
                    <a:pt x="9400" y="1"/>
                  </a:cubicBezTo>
                  <a:cubicBezTo>
                    <a:pt x="2923" y="870"/>
                    <a:pt x="17108" y="2173"/>
                    <a:pt x="9400" y="2916"/>
                  </a:cubicBezTo>
                  <a:cubicBezTo>
                    <a:pt x="1691" y="3660"/>
                    <a:pt x="12648" y="4789"/>
                    <a:pt x="9400" y="6048"/>
                  </a:cubicBezTo>
                  <a:cubicBezTo>
                    <a:pt x="6151" y="7308"/>
                    <a:pt x="6335" y="7724"/>
                    <a:pt x="9400" y="8316"/>
                  </a:cubicBezTo>
                  <a:cubicBezTo>
                    <a:pt x="12465" y="8908"/>
                    <a:pt x="12269" y="10039"/>
                    <a:pt x="9400" y="11232"/>
                  </a:cubicBezTo>
                  <a:cubicBezTo>
                    <a:pt x="6530" y="12424"/>
                    <a:pt x="14075" y="12856"/>
                    <a:pt x="9400" y="13716"/>
                  </a:cubicBezTo>
                  <a:cubicBezTo>
                    <a:pt x="4724" y="14575"/>
                    <a:pt x="14983" y="14851"/>
                    <a:pt x="9400" y="15767"/>
                  </a:cubicBezTo>
                  <a:cubicBezTo>
                    <a:pt x="3816" y="16684"/>
                    <a:pt x="3314" y="17429"/>
                    <a:pt x="9400" y="18683"/>
                  </a:cubicBezTo>
                  <a:cubicBezTo>
                    <a:pt x="15485" y="19937"/>
                    <a:pt x="763" y="20870"/>
                    <a:pt x="9400" y="21599"/>
                  </a:cubicBezTo>
                  <a:cubicBezTo>
                    <a:pt x="7670" y="21597"/>
                    <a:pt x="6235" y="21597"/>
                    <a:pt x="4363" y="21599"/>
                  </a:cubicBezTo>
                  <a:cubicBezTo>
                    <a:pt x="2578" y="20286"/>
                    <a:pt x="-4492" y="19521"/>
                    <a:pt x="4363" y="18683"/>
                  </a:cubicBezTo>
                  <a:cubicBezTo>
                    <a:pt x="13217" y="17845"/>
                    <a:pt x="5837" y="17372"/>
                    <a:pt x="4363" y="16631"/>
                  </a:cubicBezTo>
                  <a:cubicBezTo>
                    <a:pt x="2888" y="15890"/>
                    <a:pt x="7019" y="15143"/>
                    <a:pt x="4363" y="14580"/>
                  </a:cubicBezTo>
                  <a:cubicBezTo>
                    <a:pt x="1706" y="14016"/>
                    <a:pt x="1428" y="12869"/>
                    <a:pt x="4363" y="12312"/>
                  </a:cubicBezTo>
                  <a:cubicBezTo>
                    <a:pt x="7297" y="11755"/>
                    <a:pt x="9370" y="10185"/>
                    <a:pt x="4363" y="9612"/>
                  </a:cubicBezTo>
                  <a:cubicBezTo>
                    <a:pt x="-645" y="9039"/>
                    <a:pt x="2174" y="8166"/>
                    <a:pt x="4363" y="7560"/>
                  </a:cubicBezTo>
                  <a:cubicBezTo>
                    <a:pt x="6551" y="6954"/>
                    <a:pt x="191" y="6405"/>
                    <a:pt x="4363" y="5508"/>
                  </a:cubicBezTo>
                  <a:cubicBezTo>
                    <a:pt x="8534" y="4611"/>
                    <a:pt x="-2202" y="3663"/>
                    <a:pt x="4363" y="2376"/>
                  </a:cubicBezTo>
                  <a:cubicBezTo>
                    <a:pt x="10927" y="1090"/>
                    <a:pt x="5138" y="502"/>
                    <a:pt x="4363" y="1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894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cover/>
      </p:transition>
    </mc:Choice>
    <mc:Fallback>
      <p:transition spd="slow">
        <p:cov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Categorical</a:t>
            </a:r>
            <a:r>
              <a:t> Variables</a:t>
            </a:r>
          </a:p>
        </p:txBody>
      </p:sp>
      <p:grpSp>
        <p:nvGrpSpPr>
          <p:cNvPr id="221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19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2" name="CasellaDiTesto 14"/>
          <p:cNvSpPr txBox="1"/>
          <p:nvPr/>
        </p:nvSpPr>
        <p:spPr>
          <a:xfrm>
            <a:off x="1547535" y="2274838"/>
            <a:ext cx="2521544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FF0000"/>
                </a:solidFill>
              </a:defRPr>
            </a:pPr>
            <a:r>
              <a:t>model_name</a:t>
            </a:r>
          </a:p>
          <a:p>
            <a:pPr>
              <a:defRPr b="1">
                <a:solidFill>
                  <a:srgbClr val="FF0000"/>
                </a:solidFill>
              </a:defRPr>
            </a:pPr>
            <a:r>
              <a:t> </a:t>
            </a:r>
          </a:p>
        </p:txBody>
      </p:sp>
      <p:sp>
        <p:nvSpPr>
          <p:cNvPr id="223" name="CasellaDiTesto 16"/>
          <p:cNvSpPr txBox="1"/>
          <p:nvPr/>
        </p:nvSpPr>
        <p:spPr>
          <a:xfrm>
            <a:off x="1329544" y="3018794"/>
            <a:ext cx="295752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Name of the aircraft model</a:t>
            </a:r>
          </a:p>
        </p:txBody>
      </p:sp>
      <p:sp>
        <p:nvSpPr>
          <p:cNvPr id="224" name="CasellaDiTesto 17"/>
          <p:cNvSpPr txBox="1"/>
          <p:nvPr/>
        </p:nvSpPr>
        <p:spPr>
          <a:xfrm>
            <a:off x="7363812" y="2274838"/>
            <a:ext cx="2521545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engine_type:</a:t>
            </a:r>
          </a:p>
        </p:txBody>
      </p:sp>
      <p:sp>
        <p:nvSpPr>
          <p:cNvPr id="225" name="CasellaDiTesto 18"/>
          <p:cNvSpPr txBox="1"/>
          <p:nvPr/>
        </p:nvSpPr>
        <p:spPr>
          <a:xfrm>
            <a:off x="7585659" y="2964994"/>
            <a:ext cx="20778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Type of the engine.</a:t>
            </a:r>
          </a:p>
        </p:txBody>
      </p:sp>
      <p:pic>
        <p:nvPicPr>
          <p:cNvPr id="226" name="Immagine 20" descr="Immagine 20"/>
          <p:cNvPicPr>
            <a:picLocks noChangeAspect="1"/>
          </p:cNvPicPr>
          <p:nvPr/>
        </p:nvPicPr>
        <p:blipFill>
          <a:blip r:embed="rId2"/>
          <a:srcRect t="5067"/>
          <a:stretch>
            <a:fillRect/>
          </a:stretch>
        </p:blipFill>
        <p:spPr>
          <a:xfrm>
            <a:off x="1547148" y="3588151"/>
            <a:ext cx="2522317" cy="2981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magine 22" descr="Immagin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029" y="3549772"/>
            <a:ext cx="2255108" cy="3019998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CasellaDiTesto 23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pic>
        <p:nvPicPr>
          <p:cNvPr id="229" name="Immagine 30" descr="Immagine 30"/>
          <p:cNvPicPr>
            <a:picLocks noChangeAspect="1"/>
          </p:cNvPicPr>
          <p:nvPr/>
        </p:nvPicPr>
        <p:blipFill>
          <a:blip r:embed="rId4"/>
          <a:srcRect l="1418" r="363" b="672"/>
          <a:stretch>
            <a:fillRect/>
          </a:stretch>
        </p:blipFill>
        <p:spPr>
          <a:xfrm>
            <a:off x="2464840" y="7084166"/>
            <a:ext cx="4413981" cy="446386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egnaposto contenuto 16"/>
          <p:cNvSpPr txBox="1">
            <a:spLocks noGrp="1"/>
          </p:cNvSpPr>
          <p:nvPr>
            <p:ph type="body" sz="quarter" idx="1"/>
          </p:nvPr>
        </p:nvSpPr>
        <p:spPr>
          <a:xfrm>
            <a:off x="6178479" y="7640197"/>
            <a:ext cx="5366814" cy="423927"/>
          </a:xfrm>
          <a:prstGeom prst="rect">
            <a:avLst/>
          </a:prstGeom>
        </p:spPr>
        <p:txBody>
          <a:bodyPr/>
          <a:lstStyle>
            <a:lvl1pPr marL="0" indent="0" defTabSz="905255">
              <a:spcBef>
                <a:spcPts val="900"/>
              </a:spcBef>
              <a:buSzTx/>
              <a:buNone/>
              <a:defRPr sz="2178"/>
            </a:lvl1pPr>
          </a:lstStyle>
          <a:p>
            <a:r>
              <a:t>Our dataset includes 14 numeric variables.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3078"/>
          <p:cNvSpPr/>
          <p:nvPr/>
        </p:nvSpPr>
        <p:spPr>
          <a:xfrm>
            <a:off x="35227" y="31799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36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34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7" name="CasellaDiTesto 14"/>
          <p:cNvSpPr txBox="1"/>
          <p:nvPr/>
        </p:nvSpPr>
        <p:spPr>
          <a:xfrm>
            <a:off x="-2839270" y="2061911"/>
            <a:ext cx="2521544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FF0000"/>
                </a:solidFill>
              </a:defRPr>
            </a:pPr>
            <a:r>
              <a:t>model_name</a:t>
            </a:r>
          </a:p>
          <a:p>
            <a:pPr>
              <a:defRPr b="1">
                <a:solidFill>
                  <a:srgbClr val="FF0000"/>
                </a:solidFill>
              </a:defRPr>
            </a:pPr>
            <a:r>
              <a:t> </a:t>
            </a:r>
          </a:p>
        </p:txBody>
      </p:sp>
      <p:sp>
        <p:nvSpPr>
          <p:cNvPr id="238" name="CasellaDiTesto 16"/>
          <p:cNvSpPr txBox="1"/>
          <p:nvPr/>
        </p:nvSpPr>
        <p:spPr>
          <a:xfrm>
            <a:off x="-3057261" y="3275379"/>
            <a:ext cx="295752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Name of the aircraft model</a:t>
            </a:r>
          </a:p>
        </p:txBody>
      </p:sp>
      <p:sp>
        <p:nvSpPr>
          <p:cNvPr id="239" name="CasellaDiTesto 17"/>
          <p:cNvSpPr txBox="1"/>
          <p:nvPr/>
        </p:nvSpPr>
        <p:spPr>
          <a:xfrm>
            <a:off x="12506678" y="1908024"/>
            <a:ext cx="252154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engine_type:</a:t>
            </a:r>
          </a:p>
        </p:txBody>
      </p:sp>
      <p:sp>
        <p:nvSpPr>
          <p:cNvPr id="240" name="CasellaDiTesto 18"/>
          <p:cNvSpPr txBox="1"/>
          <p:nvPr/>
        </p:nvSpPr>
        <p:spPr>
          <a:xfrm>
            <a:off x="13187807" y="2837671"/>
            <a:ext cx="20778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Type of the engine.</a:t>
            </a:r>
          </a:p>
        </p:txBody>
      </p:sp>
      <p:pic>
        <p:nvPicPr>
          <p:cNvPr id="241" name="Immagine 20" descr="Immagine 20"/>
          <p:cNvPicPr>
            <a:picLocks noChangeAspect="1"/>
          </p:cNvPicPr>
          <p:nvPr/>
        </p:nvPicPr>
        <p:blipFill>
          <a:blip r:embed="rId2"/>
          <a:srcRect t="5067"/>
          <a:stretch>
            <a:fillRect/>
          </a:stretch>
        </p:blipFill>
        <p:spPr>
          <a:xfrm>
            <a:off x="-2839658" y="4641448"/>
            <a:ext cx="2522318" cy="2981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magine 22" descr="Immagin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542" y="4116930"/>
            <a:ext cx="2255108" cy="301999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pic>
        <p:nvPicPr>
          <p:cNvPr id="244" name="Immagine 11" descr="Immagine 11"/>
          <p:cNvPicPr>
            <a:picLocks noChangeAspect="1"/>
          </p:cNvPicPr>
          <p:nvPr/>
        </p:nvPicPr>
        <p:blipFill>
          <a:blip r:embed="rId4"/>
          <a:srcRect l="1418" r="363" b="672"/>
          <a:stretch>
            <a:fillRect/>
          </a:stretch>
        </p:blipFill>
        <p:spPr>
          <a:xfrm>
            <a:off x="882249" y="2061956"/>
            <a:ext cx="4413982" cy="446386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egnaposto contenuto 16"/>
          <p:cNvSpPr txBox="1">
            <a:spLocks noGrp="1"/>
          </p:cNvSpPr>
          <p:nvPr>
            <p:ph type="body" sz="quarter" idx="1"/>
          </p:nvPr>
        </p:nvSpPr>
        <p:spPr>
          <a:xfrm>
            <a:off x="6094476" y="4063620"/>
            <a:ext cx="5366814" cy="423927"/>
          </a:xfrm>
          <a:prstGeom prst="rect">
            <a:avLst/>
          </a:prstGeom>
        </p:spPr>
        <p:txBody>
          <a:bodyPr/>
          <a:lstStyle>
            <a:lvl1pPr marL="0" indent="0" defTabSz="905255">
              <a:spcBef>
                <a:spcPts val="900"/>
              </a:spcBef>
              <a:buSzTx/>
              <a:buNone/>
              <a:defRPr sz="2178"/>
            </a:lvl1pPr>
          </a:lstStyle>
          <a:p>
            <a:r>
              <a:t>Our dataset includes 14 numeric variables.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51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49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2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253" name="CasellaDiTesto 9"/>
          <p:cNvSpPr txBox="1"/>
          <p:nvPr/>
        </p:nvSpPr>
        <p:spPr>
          <a:xfrm>
            <a:off x="6295084" y="2338910"/>
            <a:ext cx="29189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FF0000"/>
                </a:solidFill>
              </a:defRPr>
            </a:pPr>
            <a:r>
              <a:t>engine_power</a:t>
            </a:r>
            <a:r>
              <a:rPr sz="1800"/>
              <a:t> </a:t>
            </a:r>
          </a:p>
        </p:txBody>
      </p:sp>
      <p:pic>
        <p:nvPicPr>
          <p:cNvPr id="254" name="Immagine 11" descr="Immagine 11"/>
          <p:cNvPicPr>
            <a:picLocks noChangeAspect="1"/>
          </p:cNvPicPr>
          <p:nvPr/>
        </p:nvPicPr>
        <p:blipFill>
          <a:blip r:embed="rId2"/>
          <a:srcRect l="1419" r="73452" b="75214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asellaDiTesto 12"/>
          <p:cNvSpPr txBox="1"/>
          <p:nvPr/>
        </p:nvSpPr>
        <p:spPr>
          <a:xfrm>
            <a:off x="6295085" y="3009288"/>
            <a:ext cx="3505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Power of the engine. </a:t>
            </a:r>
          </a:p>
        </p:txBody>
      </p:sp>
      <p:sp>
        <p:nvSpPr>
          <p:cNvPr id="256" name="CasellaDiTesto 13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0B050"/>
                </a:solidFill>
              </a:defRPr>
            </a:lvl1pPr>
          </a:lstStyle>
          <a:p>
            <a:r>
              <a:t>unit of measurement</a:t>
            </a:r>
          </a:p>
        </p:txBody>
      </p:sp>
      <p:sp>
        <p:nvSpPr>
          <p:cNvPr id="257" name="CasellaDiTesto 15"/>
          <p:cNvSpPr txBox="1"/>
          <p:nvPr/>
        </p:nvSpPr>
        <p:spPr>
          <a:xfrm>
            <a:off x="6295085" y="4571170"/>
            <a:ext cx="3505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HorsePower</a:t>
            </a:r>
            <a:r>
              <a:rPr u="none"/>
              <a:t> = 745.7 watts (W)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63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61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64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265" name="CasellaDiTesto 2"/>
          <p:cNvSpPr txBox="1"/>
          <p:nvPr/>
        </p:nvSpPr>
        <p:spPr>
          <a:xfrm>
            <a:off x="6295084" y="2338910"/>
            <a:ext cx="29189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max_speed</a:t>
            </a:r>
          </a:p>
        </p:txBody>
      </p:sp>
      <p:sp>
        <p:nvSpPr>
          <p:cNvPr id="266" name="CasellaDiTesto 4"/>
          <p:cNvSpPr txBox="1"/>
          <p:nvPr/>
        </p:nvSpPr>
        <p:spPr>
          <a:xfrm>
            <a:off x="6295085" y="3009288"/>
            <a:ext cx="3505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 Maximum speed of the aircraft.</a:t>
            </a:r>
          </a:p>
        </p:txBody>
      </p:sp>
      <p:sp>
        <p:nvSpPr>
          <p:cNvPr id="267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268" name="CasellaDiTesto 6"/>
          <p:cNvSpPr txBox="1"/>
          <p:nvPr/>
        </p:nvSpPr>
        <p:spPr>
          <a:xfrm>
            <a:off x="6295085" y="4571170"/>
            <a:ext cx="4375498" cy="343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rPr dirty="0"/>
              <a:t>Knots</a:t>
            </a:r>
            <a:r>
              <a:rPr u="none" dirty="0"/>
              <a:t> = 1</a:t>
            </a:r>
            <a:r>
              <a:rPr lang="it-IT" dirty="0"/>
              <a:t>.</a:t>
            </a:r>
            <a:r>
              <a:rPr u="none" dirty="0"/>
              <a:t>852 kilometers per hour (km/h)</a:t>
            </a:r>
          </a:p>
        </p:txBody>
      </p:sp>
      <p:pic>
        <p:nvPicPr>
          <p:cNvPr id="269" name="Immagine 23" descr="Immagine 23"/>
          <p:cNvPicPr>
            <a:picLocks noChangeAspect="1"/>
          </p:cNvPicPr>
          <p:nvPr/>
        </p:nvPicPr>
        <p:blipFill>
          <a:blip r:embed="rId2"/>
          <a:srcRect l="24801" r="50070" b="75214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2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75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73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76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277" name="CasellaDiTesto 2"/>
          <p:cNvSpPr txBox="1"/>
          <p:nvPr/>
        </p:nvSpPr>
        <p:spPr>
          <a:xfrm>
            <a:off x="6295084" y="2338910"/>
            <a:ext cx="29189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cruise_speed</a:t>
            </a:r>
          </a:p>
        </p:txBody>
      </p:sp>
      <p:sp>
        <p:nvSpPr>
          <p:cNvPr id="278" name="CasellaDiTesto 4"/>
          <p:cNvSpPr txBox="1"/>
          <p:nvPr/>
        </p:nvSpPr>
        <p:spPr>
          <a:xfrm>
            <a:off x="6295085" y="3009288"/>
            <a:ext cx="3505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Cruise speed of the aircraft.</a:t>
            </a:r>
          </a:p>
        </p:txBody>
      </p:sp>
      <p:sp>
        <p:nvSpPr>
          <p:cNvPr id="279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280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Knots</a:t>
            </a:r>
            <a:r>
              <a:rPr u="none"/>
              <a:t> = 1.852 kilometers per hour (km/h)</a:t>
            </a:r>
          </a:p>
        </p:txBody>
      </p:sp>
      <p:pic>
        <p:nvPicPr>
          <p:cNvPr id="281" name="Immagine 3" descr="Immagine 3"/>
          <p:cNvPicPr>
            <a:picLocks noChangeAspect="1"/>
          </p:cNvPicPr>
          <p:nvPr/>
        </p:nvPicPr>
        <p:blipFill>
          <a:blip r:embed="rId2"/>
          <a:srcRect l="49580" r="25290" b="75214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87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85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88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289" name="CasellaDiTesto 2"/>
          <p:cNvSpPr txBox="1"/>
          <p:nvPr/>
        </p:nvSpPr>
        <p:spPr>
          <a:xfrm>
            <a:off x="6295084" y="2338910"/>
            <a:ext cx="29189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stall_speed</a:t>
            </a:r>
          </a:p>
        </p:txBody>
      </p:sp>
      <p:sp>
        <p:nvSpPr>
          <p:cNvPr id="290" name="CasellaDiTesto 4"/>
          <p:cNvSpPr txBox="1"/>
          <p:nvPr/>
        </p:nvSpPr>
        <p:spPr>
          <a:xfrm>
            <a:off x="6295084" y="3009288"/>
            <a:ext cx="492136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Minimum speed of the aircraft to prevent stalling. </a:t>
            </a:r>
          </a:p>
        </p:txBody>
      </p:sp>
      <p:sp>
        <p:nvSpPr>
          <p:cNvPr id="291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292" name="CasellaDiTesto 6"/>
          <p:cNvSpPr txBox="1"/>
          <p:nvPr/>
        </p:nvSpPr>
        <p:spPr>
          <a:xfrm>
            <a:off x="5566807" y="2019121"/>
            <a:ext cx="4375498" cy="343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rPr dirty="0"/>
              <a:t>Knots</a:t>
            </a:r>
            <a:endParaRPr u="none" dirty="0"/>
          </a:p>
        </p:txBody>
      </p:sp>
      <p:pic>
        <p:nvPicPr>
          <p:cNvPr id="293" name="Immagine 3" descr="Immagine 3"/>
          <p:cNvPicPr>
            <a:picLocks noChangeAspect="1"/>
          </p:cNvPicPr>
          <p:nvPr/>
        </p:nvPicPr>
        <p:blipFill>
          <a:blip r:embed="rId2"/>
          <a:srcRect l="74784" r="86" b="75214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6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99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97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00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301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fuel_tank</a:t>
            </a:r>
          </a:p>
        </p:txBody>
      </p:sp>
      <p:sp>
        <p:nvSpPr>
          <p:cNvPr id="302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Fuel tank capacity of the aircraft.</a:t>
            </a:r>
          </a:p>
        </p:txBody>
      </p:sp>
      <p:sp>
        <p:nvSpPr>
          <p:cNvPr id="303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304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Gallon </a:t>
            </a:r>
            <a:r>
              <a:rPr u="none"/>
              <a:t> =  3.785 liters (L)</a:t>
            </a:r>
          </a:p>
        </p:txBody>
      </p:sp>
      <p:pic>
        <p:nvPicPr>
          <p:cNvPr id="305" name="Immagine 3" descr="Immagine 3"/>
          <p:cNvPicPr>
            <a:picLocks noChangeAspect="1"/>
          </p:cNvPicPr>
          <p:nvPr/>
        </p:nvPicPr>
        <p:blipFill>
          <a:blip r:embed="rId2"/>
          <a:srcRect l="183" t="25297" r="74688" b="49917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11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09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12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313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all_eng_roc</a:t>
            </a:r>
          </a:p>
        </p:txBody>
      </p:sp>
      <p:sp>
        <p:nvSpPr>
          <p:cNvPr id="314" name="CasellaDiTesto 4"/>
          <p:cNvSpPr txBox="1"/>
          <p:nvPr/>
        </p:nvSpPr>
        <p:spPr>
          <a:xfrm>
            <a:off x="6295083" y="3009288"/>
            <a:ext cx="57200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All Engine Rate of Climb. The maximum altitude of the aircraft at full power.</a:t>
            </a:r>
          </a:p>
        </p:txBody>
      </p:sp>
      <p:sp>
        <p:nvSpPr>
          <p:cNvPr id="315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316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Feet</a:t>
            </a:r>
            <a:r>
              <a:rPr u="none"/>
              <a:t> = 0.3048 meters (m)</a:t>
            </a:r>
          </a:p>
        </p:txBody>
      </p:sp>
      <p:pic>
        <p:nvPicPr>
          <p:cNvPr id="317" name="Immagine 3" descr="Immagine 3"/>
          <p:cNvPicPr>
            <a:picLocks noChangeAspect="1"/>
          </p:cNvPicPr>
          <p:nvPr/>
        </p:nvPicPr>
        <p:blipFill>
          <a:blip r:embed="rId2"/>
          <a:srcRect l="25287" t="25297" r="49584" b="49917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10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Titolo 1"/>
          <p:cNvSpPr txBox="1"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Analyzing the problem</a:t>
            </a:r>
          </a:p>
        </p:txBody>
      </p:sp>
      <p:grpSp>
        <p:nvGrpSpPr>
          <p:cNvPr id="101" name="sketch line"/>
          <p:cNvGrpSpPr/>
          <p:nvPr/>
        </p:nvGrpSpPr>
        <p:grpSpPr>
          <a:xfrm>
            <a:off x="4253028" y="630810"/>
            <a:ext cx="48300" cy="5590629"/>
            <a:chOff x="0" y="0"/>
            <a:chExt cx="48299" cy="5590628"/>
          </a:xfrm>
        </p:grpSpPr>
        <p:sp>
          <p:nvSpPr>
            <p:cNvPr id="99" name="Forma"/>
            <p:cNvSpPr/>
            <p:nvPr/>
          </p:nvSpPr>
          <p:spPr>
            <a:xfrm flipH="1">
              <a:off x="0" y="99"/>
              <a:ext cx="44238" cy="559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678" h="21598" extrusionOk="0">
                  <a:moveTo>
                    <a:pt x="3109" y="0"/>
                  </a:moveTo>
                  <a:cubicBezTo>
                    <a:pt x="4659" y="3"/>
                    <a:pt x="6201" y="-1"/>
                    <a:pt x="7937" y="0"/>
                  </a:cubicBezTo>
                  <a:cubicBezTo>
                    <a:pt x="13969" y="638"/>
                    <a:pt x="4063" y="1652"/>
                    <a:pt x="7937" y="2700"/>
                  </a:cubicBezTo>
                  <a:cubicBezTo>
                    <a:pt x="11811" y="3747"/>
                    <a:pt x="8304" y="4737"/>
                    <a:pt x="7937" y="5399"/>
                  </a:cubicBezTo>
                  <a:cubicBezTo>
                    <a:pt x="7569" y="6061"/>
                    <a:pt x="13351" y="6933"/>
                    <a:pt x="7937" y="8315"/>
                  </a:cubicBezTo>
                  <a:cubicBezTo>
                    <a:pt x="2522" y="9697"/>
                    <a:pt x="13892" y="10023"/>
                    <a:pt x="7937" y="10583"/>
                  </a:cubicBezTo>
                  <a:cubicBezTo>
                    <a:pt x="1982" y="11142"/>
                    <a:pt x="10267" y="12091"/>
                    <a:pt x="7937" y="13498"/>
                  </a:cubicBezTo>
                  <a:cubicBezTo>
                    <a:pt x="5606" y="14906"/>
                    <a:pt x="17417" y="15613"/>
                    <a:pt x="7937" y="16630"/>
                  </a:cubicBezTo>
                  <a:cubicBezTo>
                    <a:pt x="-1544" y="17647"/>
                    <a:pt x="16210" y="19893"/>
                    <a:pt x="7937" y="21598"/>
                  </a:cubicBezTo>
                  <a:cubicBezTo>
                    <a:pt x="5976" y="21599"/>
                    <a:pt x="5107" y="21597"/>
                    <a:pt x="3109" y="21598"/>
                  </a:cubicBezTo>
                  <a:cubicBezTo>
                    <a:pt x="12815" y="20348"/>
                    <a:pt x="-1174" y="19765"/>
                    <a:pt x="3109" y="18682"/>
                  </a:cubicBezTo>
                  <a:cubicBezTo>
                    <a:pt x="7392" y="17598"/>
                    <a:pt x="-1198" y="16831"/>
                    <a:pt x="3109" y="15982"/>
                  </a:cubicBezTo>
                  <a:cubicBezTo>
                    <a:pt x="7416" y="15134"/>
                    <a:pt x="5222" y="14578"/>
                    <a:pt x="3109" y="13714"/>
                  </a:cubicBezTo>
                  <a:cubicBezTo>
                    <a:pt x="996" y="12851"/>
                    <a:pt x="10401" y="11793"/>
                    <a:pt x="3109" y="11015"/>
                  </a:cubicBezTo>
                  <a:cubicBezTo>
                    <a:pt x="-4183" y="10237"/>
                    <a:pt x="4591" y="9488"/>
                    <a:pt x="3109" y="8747"/>
                  </a:cubicBezTo>
                  <a:cubicBezTo>
                    <a:pt x="1627" y="8006"/>
                    <a:pt x="9074" y="7691"/>
                    <a:pt x="3109" y="6695"/>
                  </a:cubicBezTo>
                  <a:cubicBezTo>
                    <a:pt x="-2856" y="5699"/>
                    <a:pt x="1270" y="5289"/>
                    <a:pt x="3109" y="4211"/>
                  </a:cubicBezTo>
                  <a:cubicBezTo>
                    <a:pt x="4948" y="3133"/>
                    <a:pt x="-1979" y="1959"/>
                    <a:pt x="310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Forma"/>
            <p:cNvSpPr/>
            <p:nvPr/>
          </p:nvSpPr>
          <p:spPr>
            <a:xfrm flipH="1">
              <a:off x="5593" y="0"/>
              <a:ext cx="42707" cy="559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763" h="21599" extrusionOk="0">
                  <a:moveTo>
                    <a:pt x="4363" y="1"/>
                  </a:moveTo>
                  <a:cubicBezTo>
                    <a:pt x="6490" y="-1"/>
                    <a:pt x="8273" y="2"/>
                    <a:pt x="9400" y="1"/>
                  </a:cubicBezTo>
                  <a:cubicBezTo>
                    <a:pt x="2923" y="870"/>
                    <a:pt x="17108" y="2173"/>
                    <a:pt x="9400" y="2916"/>
                  </a:cubicBezTo>
                  <a:cubicBezTo>
                    <a:pt x="1691" y="3660"/>
                    <a:pt x="12648" y="4789"/>
                    <a:pt x="9400" y="6048"/>
                  </a:cubicBezTo>
                  <a:cubicBezTo>
                    <a:pt x="6151" y="7308"/>
                    <a:pt x="6335" y="7724"/>
                    <a:pt x="9400" y="8316"/>
                  </a:cubicBezTo>
                  <a:cubicBezTo>
                    <a:pt x="12465" y="8908"/>
                    <a:pt x="12269" y="10039"/>
                    <a:pt x="9400" y="11232"/>
                  </a:cubicBezTo>
                  <a:cubicBezTo>
                    <a:pt x="6530" y="12424"/>
                    <a:pt x="14075" y="12856"/>
                    <a:pt x="9400" y="13716"/>
                  </a:cubicBezTo>
                  <a:cubicBezTo>
                    <a:pt x="4724" y="14575"/>
                    <a:pt x="14983" y="14851"/>
                    <a:pt x="9400" y="15767"/>
                  </a:cubicBezTo>
                  <a:cubicBezTo>
                    <a:pt x="3816" y="16684"/>
                    <a:pt x="3314" y="17429"/>
                    <a:pt x="9400" y="18683"/>
                  </a:cubicBezTo>
                  <a:cubicBezTo>
                    <a:pt x="15485" y="19937"/>
                    <a:pt x="763" y="20870"/>
                    <a:pt x="9400" y="21599"/>
                  </a:cubicBezTo>
                  <a:cubicBezTo>
                    <a:pt x="7670" y="21597"/>
                    <a:pt x="6235" y="21597"/>
                    <a:pt x="4363" y="21599"/>
                  </a:cubicBezTo>
                  <a:cubicBezTo>
                    <a:pt x="2578" y="20286"/>
                    <a:pt x="-4492" y="19521"/>
                    <a:pt x="4363" y="18683"/>
                  </a:cubicBezTo>
                  <a:cubicBezTo>
                    <a:pt x="13217" y="17845"/>
                    <a:pt x="5837" y="17372"/>
                    <a:pt x="4363" y="16631"/>
                  </a:cubicBezTo>
                  <a:cubicBezTo>
                    <a:pt x="2888" y="15890"/>
                    <a:pt x="7019" y="15143"/>
                    <a:pt x="4363" y="14580"/>
                  </a:cubicBezTo>
                  <a:cubicBezTo>
                    <a:pt x="1706" y="14016"/>
                    <a:pt x="1428" y="12869"/>
                    <a:pt x="4363" y="12312"/>
                  </a:cubicBezTo>
                  <a:cubicBezTo>
                    <a:pt x="7297" y="11755"/>
                    <a:pt x="9370" y="10185"/>
                    <a:pt x="4363" y="9612"/>
                  </a:cubicBezTo>
                  <a:cubicBezTo>
                    <a:pt x="-645" y="9039"/>
                    <a:pt x="2174" y="8166"/>
                    <a:pt x="4363" y="7560"/>
                  </a:cubicBezTo>
                  <a:cubicBezTo>
                    <a:pt x="6551" y="6954"/>
                    <a:pt x="191" y="6405"/>
                    <a:pt x="4363" y="5508"/>
                  </a:cubicBezTo>
                  <a:cubicBezTo>
                    <a:pt x="8534" y="4611"/>
                    <a:pt x="-2202" y="3663"/>
                    <a:pt x="4363" y="2376"/>
                  </a:cubicBezTo>
                  <a:cubicBezTo>
                    <a:pt x="10927" y="1090"/>
                    <a:pt x="5138" y="502"/>
                    <a:pt x="4363" y="1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0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64" y="1469310"/>
            <a:ext cx="6836039" cy="3913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0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23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21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4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325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out_eng_roc</a:t>
            </a:r>
          </a:p>
        </p:txBody>
      </p:sp>
      <p:sp>
        <p:nvSpPr>
          <p:cNvPr id="326" name="CasellaDiTesto 4"/>
          <p:cNvSpPr txBox="1"/>
          <p:nvPr/>
        </p:nvSpPr>
        <p:spPr>
          <a:xfrm>
            <a:off x="6295083" y="3009288"/>
            <a:ext cx="57200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Out Engine Rate of Climb. The maximum altitude of the aircraft at out power.</a:t>
            </a:r>
          </a:p>
        </p:txBody>
      </p:sp>
      <p:sp>
        <p:nvSpPr>
          <p:cNvPr id="327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328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Feet</a:t>
            </a:r>
            <a:r>
              <a:rPr u="none"/>
              <a:t> = 0.3048 meters (m)</a:t>
            </a:r>
          </a:p>
        </p:txBody>
      </p:sp>
      <p:pic>
        <p:nvPicPr>
          <p:cNvPr id="329" name="Immagine 3" descr="Immagine 3"/>
          <p:cNvPicPr>
            <a:picLocks noChangeAspect="1"/>
          </p:cNvPicPr>
          <p:nvPr/>
        </p:nvPicPr>
        <p:blipFill>
          <a:blip r:embed="rId2"/>
          <a:srcRect l="49337" t="25297" r="25534" b="49917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2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35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33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36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337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takeoff_distance</a:t>
            </a:r>
          </a:p>
        </p:txBody>
      </p:sp>
      <p:sp>
        <p:nvSpPr>
          <p:cNvPr id="338" name="CasellaDiTesto 4"/>
          <p:cNvSpPr txBox="1"/>
          <p:nvPr/>
        </p:nvSpPr>
        <p:spPr>
          <a:xfrm>
            <a:off x="6295083" y="3009288"/>
            <a:ext cx="57200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The minimum distance required for an aircraft to take off.</a:t>
            </a:r>
          </a:p>
        </p:txBody>
      </p:sp>
      <p:sp>
        <p:nvSpPr>
          <p:cNvPr id="339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340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Feet</a:t>
            </a:r>
            <a:r>
              <a:rPr u="none"/>
              <a:t> = 0.3048 meters (m)</a:t>
            </a:r>
          </a:p>
        </p:txBody>
      </p:sp>
      <p:pic>
        <p:nvPicPr>
          <p:cNvPr id="341" name="Immagine 3" descr="Immagine 3"/>
          <p:cNvPicPr>
            <a:picLocks noChangeAspect="1"/>
          </p:cNvPicPr>
          <p:nvPr/>
        </p:nvPicPr>
        <p:blipFill>
          <a:blip r:embed="rId2"/>
          <a:srcRect l="74784" t="25297" r="86" b="49917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47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45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48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349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landing_distance</a:t>
            </a:r>
          </a:p>
        </p:txBody>
      </p:sp>
      <p:sp>
        <p:nvSpPr>
          <p:cNvPr id="350" name="CasellaDiTesto 4"/>
          <p:cNvSpPr txBox="1"/>
          <p:nvPr/>
        </p:nvSpPr>
        <p:spPr>
          <a:xfrm>
            <a:off x="6295083" y="3009288"/>
            <a:ext cx="57200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The minimum distance required for an aircraft to landing.</a:t>
            </a:r>
          </a:p>
        </p:txBody>
      </p:sp>
      <p:sp>
        <p:nvSpPr>
          <p:cNvPr id="351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352" name="Immagine 3" descr="Immagine 3"/>
          <p:cNvPicPr>
            <a:picLocks noChangeAspect="1"/>
          </p:cNvPicPr>
          <p:nvPr/>
        </p:nvPicPr>
        <p:blipFill>
          <a:blip r:embed="rId2"/>
          <a:srcRect l="183" t="50015" r="74688" b="25199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CasellaDiTesto 8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Feet</a:t>
            </a:r>
            <a:r>
              <a:rPr u="none"/>
              <a:t> = 0.3048 meters (m)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6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59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57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60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361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empty_weight</a:t>
            </a:r>
          </a:p>
        </p:txBody>
      </p:sp>
      <p:sp>
        <p:nvSpPr>
          <p:cNvPr id="362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Empty weight of the aircraft.</a:t>
            </a:r>
          </a:p>
        </p:txBody>
      </p:sp>
      <p:sp>
        <p:nvSpPr>
          <p:cNvPr id="363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364" name="Immagine 3" descr="Immagine 3"/>
          <p:cNvPicPr>
            <a:picLocks noChangeAspect="1"/>
          </p:cNvPicPr>
          <p:nvPr/>
        </p:nvPicPr>
        <p:blipFill>
          <a:blip r:embed="rId2"/>
          <a:srcRect l="25266" t="50015" r="49605" b="25199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asellaDiTesto 8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Pound </a:t>
            </a:r>
            <a:r>
              <a:rPr u="none"/>
              <a:t> = 0.4536 kilograms (kg)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8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71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69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2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373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length</a:t>
            </a:r>
          </a:p>
        </p:txBody>
      </p:sp>
      <p:sp>
        <p:nvSpPr>
          <p:cNvPr id="374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Length of the aircraft.</a:t>
            </a:r>
          </a:p>
        </p:txBody>
      </p:sp>
      <p:sp>
        <p:nvSpPr>
          <p:cNvPr id="375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376" name="Immagine 3" descr="Immagine 3"/>
          <p:cNvPicPr>
            <a:picLocks noChangeAspect="1"/>
          </p:cNvPicPr>
          <p:nvPr/>
        </p:nvPicPr>
        <p:blipFill>
          <a:blip r:embed="rId2"/>
          <a:srcRect l="49943" t="50015" r="24928" b="25199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asellaDiTesto 8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Inch </a:t>
            </a:r>
            <a:r>
              <a:rPr u="none"/>
              <a:t> = 2.54 centimeters (cm)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0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83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81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84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385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wing_span</a:t>
            </a:r>
          </a:p>
        </p:txBody>
      </p:sp>
      <p:sp>
        <p:nvSpPr>
          <p:cNvPr id="386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Wing span of the aircraft.</a:t>
            </a:r>
          </a:p>
        </p:txBody>
      </p:sp>
      <p:sp>
        <p:nvSpPr>
          <p:cNvPr id="387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388" name="Immagine 3" descr="Immagine 3"/>
          <p:cNvPicPr>
            <a:picLocks noChangeAspect="1"/>
          </p:cNvPicPr>
          <p:nvPr/>
        </p:nvPicPr>
        <p:blipFill>
          <a:blip r:embed="rId2"/>
          <a:srcRect l="74845" t="50015" r="25" b="25199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CasellaDiTesto 8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Inch </a:t>
            </a:r>
            <a:r>
              <a:rPr u="none"/>
              <a:t> = 2.54 centimeters (cm)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95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93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96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397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range</a:t>
            </a:r>
          </a:p>
        </p:txBody>
      </p:sp>
      <p:sp>
        <p:nvSpPr>
          <p:cNvPr id="398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Range of the aircraft.</a:t>
            </a:r>
          </a:p>
        </p:txBody>
      </p:sp>
      <p:sp>
        <p:nvSpPr>
          <p:cNvPr id="399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400" name="Immagine 3" descr="Immagine 3"/>
          <p:cNvPicPr>
            <a:picLocks noChangeAspect="1"/>
          </p:cNvPicPr>
          <p:nvPr/>
        </p:nvPicPr>
        <p:blipFill>
          <a:blip r:embed="rId2"/>
          <a:srcRect l="332" t="75545" r="74539"/>
          <a:stretch>
            <a:fillRect/>
          </a:stretch>
        </p:blipFill>
        <p:spPr>
          <a:xfrm>
            <a:off x="635794" y="1911493"/>
            <a:ext cx="4789179" cy="46607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CasellaDiTesto 8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Nautical mile </a:t>
            </a:r>
            <a:r>
              <a:rPr u="none"/>
              <a:t> = 1.852 kilometers (km)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4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407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05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8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Exploring the Dataset: </a:t>
            </a:r>
          </a:p>
        </p:txBody>
      </p:sp>
      <p:sp>
        <p:nvSpPr>
          <p:cNvPr id="409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FF0000"/>
                </a:solidFill>
              </a:defRPr>
            </a:lvl1pPr>
          </a:lstStyle>
          <a:p>
            <a:r>
              <a:t>price</a:t>
            </a:r>
          </a:p>
        </p:txBody>
      </p:sp>
      <p:sp>
        <p:nvSpPr>
          <p:cNvPr id="410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Price of the aircraft.</a:t>
            </a:r>
          </a:p>
        </p:txBody>
      </p:sp>
      <p:sp>
        <p:nvSpPr>
          <p:cNvPr id="411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412" name="Immagine 3" descr="Immagine 3"/>
          <p:cNvPicPr>
            <a:picLocks noChangeAspect="1"/>
          </p:cNvPicPr>
          <p:nvPr/>
        </p:nvPicPr>
        <p:blipFill>
          <a:blip r:embed="rId2"/>
          <a:srcRect l="25292" t="75545" r="49578"/>
          <a:stretch>
            <a:fillRect/>
          </a:stretch>
        </p:blipFill>
        <p:spPr>
          <a:xfrm>
            <a:off x="635794" y="1911493"/>
            <a:ext cx="4789179" cy="46607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CasellaDiTesto 8"/>
          <p:cNvSpPr txBox="1"/>
          <p:nvPr/>
        </p:nvSpPr>
        <p:spPr>
          <a:xfrm>
            <a:off x="6295085" y="4571170"/>
            <a:ext cx="4375498" cy="343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rPr dirty="0"/>
              <a:t>USD dollar</a:t>
            </a:r>
            <a:r>
              <a:rPr lang="it-IT" dirty="0"/>
              <a:t>s</a:t>
            </a:r>
            <a:endParaRPr u="non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Rectangle 10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6" name="Titolo 1"/>
          <p:cNvSpPr txBox="1"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Data preparation</a:t>
            </a:r>
          </a:p>
        </p:txBody>
      </p:sp>
      <p:grpSp>
        <p:nvGrpSpPr>
          <p:cNvPr id="419" name="sketch line"/>
          <p:cNvGrpSpPr/>
          <p:nvPr/>
        </p:nvGrpSpPr>
        <p:grpSpPr>
          <a:xfrm>
            <a:off x="4253028" y="630810"/>
            <a:ext cx="48300" cy="5590629"/>
            <a:chOff x="0" y="0"/>
            <a:chExt cx="48299" cy="5590628"/>
          </a:xfrm>
        </p:grpSpPr>
        <p:sp>
          <p:nvSpPr>
            <p:cNvPr id="417" name="Forma"/>
            <p:cNvSpPr/>
            <p:nvPr/>
          </p:nvSpPr>
          <p:spPr>
            <a:xfrm flipH="1">
              <a:off x="0" y="99"/>
              <a:ext cx="44238" cy="559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678" h="21598" extrusionOk="0">
                  <a:moveTo>
                    <a:pt x="3109" y="0"/>
                  </a:moveTo>
                  <a:cubicBezTo>
                    <a:pt x="4659" y="3"/>
                    <a:pt x="6201" y="-1"/>
                    <a:pt x="7937" y="0"/>
                  </a:cubicBezTo>
                  <a:cubicBezTo>
                    <a:pt x="13969" y="638"/>
                    <a:pt x="4063" y="1652"/>
                    <a:pt x="7937" y="2700"/>
                  </a:cubicBezTo>
                  <a:cubicBezTo>
                    <a:pt x="11811" y="3747"/>
                    <a:pt x="8304" y="4737"/>
                    <a:pt x="7937" y="5399"/>
                  </a:cubicBezTo>
                  <a:cubicBezTo>
                    <a:pt x="7569" y="6061"/>
                    <a:pt x="13351" y="6933"/>
                    <a:pt x="7937" y="8315"/>
                  </a:cubicBezTo>
                  <a:cubicBezTo>
                    <a:pt x="2522" y="9697"/>
                    <a:pt x="13892" y="10023"/>
                    <a:pt x="7937" y="10583"/>
                  </a:cubicBezTo>
                  <a:cubicBezTo>
                    <a:pt x="1982" y="11142"/>
                    <a:pt x="10267" y="12091"/>
                    <a:pt x="7937" y="13498"/>
                  </a:cubicBezTo>
                  <a:cubicBezTo>
                    <a:pt x="5606" y="14906"/>
                    <a:pt x="17417" y="15613"/>
                    <a:pt x="7937" y="16630"/>
                  </a:cubicBezTo>
                  <a:cubicBezTo>
                    <a:pt x="-1544" y="17647"/>
                    <a:pt x="16210" y="19893"/>
                    <a:pt x="7937" y="21598"/>
                  </a:cubicBezTo>
                  <a:cubicBezTo>
                    <a:pt x="5976" y="21599"/>
                    <a:pt x="5107" y="21597"/>
                    <a:pt x="3109" y="21598"/>
                  </a:cubicBezTo>
                  <a:cubicBezTo>
                    <a:pt x="12815" y="20348"/>
                    <a:pt x="-1174" y="19765"/>
                    <a:pt x="3109" y="18682"/>
                  </a:cubicBezTo>
                  <a:cubicBezTo>
                    <a:pt x="7392" y="17598"/>
                    <a:pt x="-1198" y="16831"/>
                    <a:pt x="3109" y="15982"/>
                  </a:cubicBezTo>
                  <a:cubicBezTo>
                    <a:pt x="7416" y="15134"/>
                    <a:pt x="5222" y="14578"/>
                    <a:pt x="3109" y="13714"/>
                  </a:cubicBezTo>
                  <a:cubicBezTo>
                    <a:pt x="996" y="12851"/>
                    <a:pt x="10401" y="11793"/>
                    <a:pt x="3109" y="11015"/>
                  </a:cubicBezTo>
                  <a:cubicBezTo>
                    <a:pt x="-4183" y="10237"/>
                    <a:pt x="4591" y="9488"/>
                    <a:pt x="3109" y="8747"/>
                  </a:cubicBezTo>
                  <a:cubicBezTo>
                    <a:pt x="1627" y="8006"/>
                    <a:pt x="9074" y="7691"/>
                    <a:pt x="3109" y="6695"/>
                  </a:cubicBezTo>
                  <a:cubicBezTo>
                    <a:pt x="-2856" y="5699"/>
                    <a:pt x="1270" y="5289"/>
                    <a:pt x="3109" y="4211"/>
                  </a:cubicBezTo>
                  <a:cubicBezTo>
                    <a:pt x="4948" y="3133"/>
                    <a:pt x="-1979" y="1959"/>
                    <a:pt x="310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Forma"/>
            <p:cNvSpPr/>
            <p:nvPr/>
          </p:nvSpPr>
          <p:spPr>
            <a:xfrm flipH="1">
              <a:off x="5593" y="0"/>
              <a:ext cx="42707" cy="559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763" h="21599" extrusionOk="0">
                  <a:moveTo>
                    <a:pt x="4363" y="1"/>
                  </a:moveTo>
                  <a:cubicBezTo>
                    <a:pt x="6490" y="-1"/>
                    <a:pt x="8273" y="2"/>
                    <a:pt x="9400" y="1"/>
                  </a:cubicBezTo>
                  <a:cubicBezTo>
                    <a:pt x="2923" y="870"/>
                    <a:pt x="17108" y="2173"/>
                    <a:pt x="9400" y="2916"/>
                  </a:cubicBezTo>
                  <a:cubicBezTo>
                    <a:pt x="1691" y="3660"/>
                    <a:pt x="12648" y="4789"/>
                    <a:pt x="9400" y="6048"/>
                  </a:cubicBezTo>
                  <a:cubicBezTo>
                    <a:pt x="6151" y="7308"/>
                    <a:pt x="6335" y="7724"/>
                    <a:pt x="9400" y="8316"/>
                  </a:cubicBezTo>
                  <a:cubicBezTo>
                    <a:pt x="12465" y="8908"/>
                    <a:pt x="12269" y="10039"/>
                    <a:pt x="9400" y="11232"/>
                  </a:cubicBezTo>
                  <a:cubicBezTo>
                    <a:pt x="6530" y="12424"/>
                    <a:pt x="14075" y="12856"/>
                    <a:pt x="9400" y="13716"/>
                  </a:cubicBezTo>
                  <a:cubicBezTo>
                    <a:pt x="4724" y="14575"/>
                    <a:pt x="14983" y="14851"/>
                    <a:pt x="9400" y="15767"/>
                  </a:cubicBezTo>
                  <a:cubicBezTo>
                    <a:pt x="3816" y="16684"/>
                    <a:pt x="3314" y="17429"/>
                    <a:pt x="9400" y="18683"/>
                  </a:cubicBezTo>
                  <a:cubicBezTo>
                    <a:pt x="15485" y="19937"/>
                    <a:pt x="763" y="20870"/>
                    <a:pt x="9400" y="21599"/>
                  </a:cubicBezTo>
                  <a:cubicBezTo>
                    <a:pt x="7670" y="21597"/>
                    <a:pt x="6235" y="21597"/>
                    <a:pt x="4363" y="21599"/>
                  </a:cubicBezTo>
                  <a:cubicBezTo>
                    <a:pt x="2578" y="20286"/>
                    <a:pt x="-4492" y="19521"/>
                    <a:pt x="4363" y="18683"/>
                  </a:cubicBezTo>
                  <a:cubicBezTo>
                    <a:pt x="13217" y="17845"/>
                    <a:pt x="5837" y="17372"/>
                    <a:pt x="4363" y="16631"/>
                  </a:cubicBezTo>
                  <a:cubicBezTo>
                    <a:pt x="2888" y="15890"/>
                    <a:pt x="7019" y="15143"/>
                    <a:pt x="4363" y="14580"/>
                  </a:cubicBezTo>
                  <a:cubicBezTo>
                    <a:pt x="1706" y="14016"/>
                    <a:pt x="1428" y="12869"/>
                    <a:pt x="4363" y="12312"/>
                  </a:cubicBezTo>
                  <a:cubicBezTo>
                    <a:pt x="7297" y="11755"/>
                    <a:pt x="9370" y="10185"/>
                    <a:pt x="4363" y="9612"/>
                  </a:cubicBezTo>
                  <a:cubicBezTo>
                    <a:pt x="-645" y="9039"/>
                    <a:pt x="2174" y="8166"/>
                    <a:pt x="4363" y="7560"/>
                  </a:cubicBezTo>
                  <a:cubicBezTo>
                    <a:pt x="6551" y="6954"/>
                    <a:pt x="191" y="6405"/>
                    <a:pt x="4363" y="5508"/>
                  </a:cubicBezTo>
                  <a:cubicBezTo>
                    <a:pt x="8534" y="4611"/>
                    <a:pt x="-2202" y="3663"/>
                    <a:pt x="4363" y="2376"/>
                  </a:cubicBezTo>
                  <a:cubicBezTo>
                    <a:pt x="10927" y="1090"/>
                    <a:pt x="5138" y="502"/>
                    <a:pt x="4363" y="1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20" name="Picture 2" descr="Picture 2"/>
          <p:cNvPicPr>
            <a:picLocks noChangeAspect="1"/>
          </p:cNvPicPr>
          <p:nvPr/>
        </p:nvPicPr>
        <p:blipFill>
          <a:blip r:embed="rId2"/>
          <a:srcRect l="16848" r="5012"/>
          <a:stretch>
            <a:fillRect/>
          </a:stretch>
        </p:blipFill>
        <p:spPr>
          <a:xfrm>
            <a:off x="5169291" y="1605143"/>
            <a:ext cx="6766792" cy="364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25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23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6" name="CasellaDiTesto 23"/>
          <p:cNvSpPr txBox="1"/>
          <p:nvPr/>
        </p:nvSpPr>
        <p:spPr>
          <a:xfrm>
            <a:off x="618212" y="877029"/>
            <a:ext cx="805180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Searching for </a:t>
            </a:r>
            <a:r>
              <a:rPr b="1">
                <a:solidFill>
                  <a:srgbClr val="FF0000"/>
                </a:solidFill>
              </a:rPr>
              <a:t>missing data</a:t>
            </a:r>
          </a:p>
        </p:txBody>
      </p:sp>
      <p:sp>
        <p:nvSpPr>
          <p:cNvPr id="427" name="Segnaposto contenuto 16"/>
          <p:cNvSpPr txBox="1">
            <a:spLocks noGrp="1"/>
          </p:cNvSpPr>
          <p:nvPr>
            <p:ph type="body" sz="quarter" idx="1"/>
          </p:nvPr>
        </p:nvSpPr>
        <p:spPr>
          <a:xfrm>
            <a:off x="572492" y="2206624"/>
            <a:ext cx="7564512" cy="491579"/>
          </a:xfrm>
          <a:prstGeom prst="rect">
            <a:avLst/>
          </a:prstGeom>
        </p:spPr>
        <p:txBody>
          <a:bodyPr/>
          <a:lstStyle/>
          <a:p>
            <a:pPr marL="0" indent="0" defTabSz="877823">
              <a:spcBef>
                <a:spcPts val="900"/>
              </a:spcBef>
              <a:buSzTx/>
              <a:buNone/>
              <a:defRPr sz="2112"/>
            </a:pPr>
            <a:r>
              <a:t>A total of </a:t>
            </a:r>
            <a:r>
              <a:rPr b="1">
                <a:solidFill>
                  <a:srgbClr val="FFC000"/>
                </a:solidFill>
              </a:rPr>
              <a:t>10 missing </a:t>
            </a:r>
            <a:r>
              <a:t>values were found in the </a:t>
            </a:r>
            <a:r>
              <a:rPr b="1">
                <a:solidFill>
                  <a:srgbClr val="00B050"/>
                </a:solidFill>
              </a:rPr>
              <a:t>'price'</a:t>
            </a:r>
            <a:r>
              <a:t> variable.</a:t>
            </a:r>
          </a:p>
        </p:txBody>
      </p:sp>
      <p:sp>
        <p:nvSpPr>
          <p:cNvPr id="428" name="Segnaposto contenuto 16"/>
          <p:cNvSpPr txBox="1"/>
          <p:nvPr/>
        </p:nvSpPr>
        <p:spPr>
          <a:xfrm>
            <a:off x="618212" y="2586358"/>
            <a:ext cx="7473072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r>
              <a:t>This represents a loss of approximately</a:t>
            </a:r>
          </a:p>
        </p:txBody>
      </p:sp>
      <p:sp>
        <p:nvSpPr>
          <p:cNvPr id="429" name="CasellaDiTesto 9"/>
          <p:cNvSpPr txBox="1"/>
          <p:nvPr/>
        </p:nvSpPr>
        <p:spPr>
          <a:xfrm>
            <a:off x="5511866" y="2738709"/>
            <a:ext cx="3540117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800"/>
            </a:lvl1pPr>
          </a:lstStyle>
          <a:p>
            <a:r>
              <a:t>1.93%</a:t>
            </a:r>
          </a:p>
        </p:txBody>
      </p:sp>
      <p:sp>
        <p:nvSpPr>
          <p:cNvPr id="430" name="Segnaposto contenuto 16"/>
          <p:cNvSpPr txBox="1"/>
          <p:nvPr/>
        </p:nvSpPr>
        <p:spPr>
          <a:xfrm>
            <a:off x="8761456" y="4033127"/>
            <a:ext cx="2951256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r>
              <a:t>of the dataset's rows.</a:t>
            </a:r>
          </a:p>
        </p:txBody>
      </p:sp>
      <p:pic>
        <p:nvPicPr>
          <p:cNvPr id="43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2039" y="4888615"/>
            <a:ext cx="1969385" cy="1969385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egnaposto contenuto 16"/>
          <p:cNvSpPr txBox="1"/>
          <p:nvPr/>
        </p:nvSpPr>
        <p:spPr>
          <a:xfrm>
            <a:off x="15060012" y="5722837"/>
            <a:ext cx="5636101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200" i="1"/>
            </a:pPr>
            <a:r>
              <a:t>We decided to </a:t>
            </a:r>
            <a:r>
              <a:rPr b="1">
                <a:solidFill>
                  <a:srgbClr val="FF0000"/>
                </a:solidFill>
              </a:rPr>
              <a:t>remove</a:t>
            </a:r>
            <a:r>
              <a:t> those rows.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0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Titolo 1"/>
          <p:cNvSpPr txBox="1">
            <a:spLocks noGrp="1"/>
          </p:cNvSpPr>
          <p:nvPr>
            <p:ph type="title"/>
          </p:nvPr>
        </p:nvSpPr>
        <p:spPr>
          <a:xfrm>
            <a:off x="630936" y="639519"/>
            <a:ext cx="3429001" cy="1719073"/>
          </a:xfrm>
          <a:prstGeom prst="rect">
            <a:avLst/>
          </a:prstGeom>
        </p:spPr>
        <p:txBody>
          <a:bodyPr anchor="b"/>
          <a:lstStyle>
            <a:lvl1pPr>
              <a:defRPr sz="3800"/>
            </a:lvl1pPr>
          </a:lstStyle>
          <a:p>
            <a:r>
              <a:t>Aircraft as a growing market</a:t>
            </a:r>
          </a:p>
        </p:txBody>
      </p:sp>
      <p:grpSp>
        <p:nvGrpSpPr>
          <p:cNvPr id="108" name="sketch line"/>
          <p:cNvGrpSpPr/>
          <p:nvPr/>
        </p:nvGrpSpPr>
        <p:grpSpPr>
          <a:xfrm>
            <a:off x="643176" y="2558087"/>
            <a:ext cx="3255323" cy="46547"/>
            <a:chOff x="0" y="0"/>
            <a:chExt cx="3255321" cy="46546"/>
          </a:xfrm>
        </p:grpSpPr>
        <p:sp>
          <p:nvSpPr>
            <p:cNvPr id="106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9" name="Segnaposto contenuto 16"/>
          <p:cNvSpPr txBox="1">
            <a:spLocks noGrp="1"/>
          </p:cNvSpPr>
          <p:nvPr>
            <p:ph type="body" sz="quarter" idx="1"/>
          </p:nvPr>
        </p:nvSpPr>
        <p:spPr>
          <a:xfrm>
            <a:off x="630936" y="2807207"/>
            <a:ext cx="3429001" cy="341071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/>
            </a:pPr>
            <a:r>
              <a:t>The global aircraft market size was estimated at USD </a:t>
            </a:r>
            <a:r>
              <a:rPr b="1">
                <a:solidFill>
                  <a:srgbClr val="FFC000"/>
                </a:solidFill>
              </a:rPr>
              <a:t>426.42 billion</a:t>
            </a:r>
            <a:r>
              <a:t> in </a:t>
            </a:r>
            <a:r>
              <a:rPr b="1">
                <a:solidFill>
                  <a:srgbClr val="FFC000"/>
                </a:solidFill>
              </a:rPr>
              <a:t>2024</a:t>
            </a:r>
            <a:r>
              <a:t> and is </a:t>
            </a:r>
            <a:r>
              <a:rPr b="1"/>
              <a:t>projected to hit </a:t>
            </a:r>
            <a:r>
              <a:t>around USD </a:t>
            </a:r>
            <a:r>
              <a:rPr b="1">
                <a:solidFill>
                  <a:srgbClr val="FF0000"/>
                </a:solidFill>
              </a:rPr>
              <a:t>601.51 billion</a:t>
            </a:r>
            <a:r>
              <a:rPr b="1"/>
              <a:t> </a:t>
            </a:r>
            <a:r>
              <a:t>by </a:t>
            </a:r>
            <a:r>
              <a:rPr b="1">
                <a:solidFill>
                  <a:srgbClr val="FF0000"/>
                </a:solidFill>
              </a:rPr>
              <a:t>2034</a:t>
            </a:r>
          </a:p>
        </p:txBody>
      </p:sp>
      <p:pic>
        <p:nvPicPr>
          <p:cNvPr id="110" name="Immagine 26" descr="Immagine 26"/>
          <p:cNvPicPr>
            <a:picLocks noChangeAspect="1"/>
          </p:cNvPicPr>
          <p:nvPr/>
        </p:nvPicPr>
        <p:blipFill>
          <a:blip r:embed="rId2"/>
          <a:srcRect l="708" t="2354" r="1719" b="2056"/>
          <a:stretch>
            <a:fillRect/>
          </a:stretch>
        </p:blipFill>
        <p:spPr>
          <a:xfrm>
            <a:off x="4654295" y="1526789"/>
            <a:ext cx="6903722" cy="3804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37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35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38" name="CasellaDiTesto 23"/>
          <p:cNvSpPr txBox="1"/>
          <p:nvPr/>
        </p:nvSpPr>
        <p:spPr>
          <a:xfrm>
            <a:off x="618212" y="877029"/>
            <a:ext cx="805180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Searching for </a:t>
            </a:r>
            <a:r>
              <a:rPr b="1">
                <a:solidFill>
                  <a:srgbClr val="FF0000"/>
                </a:solidFill>
              </a:rPr>
              <a:t>missing data</a:t>
            </a:r>
          </a:p>
        </p:txBody>
      </p:sp>
      <p:sp>
        <p:nvSpPr>
          <p:cNvPr id="439" name="Segnaposto contenuto 16"/>
          <p:cNvSpPr txBox="1"/>
          <p:nvPr/>
        </p:nvSpPr>
        <p:spPr>
          <a:xfrm>
            <a:off x="572180" y="2582099"/>
            <a:ext cx="7473072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r>
              <a:rPr dirty="0"/>
              <a:t>This represents a loss of approximately</a:t>
            </a:r>
          </a:p>
        </p:txBody>
      </p:sp>
      <p:sp>
        <p:nvSpPr>
          <p:cNvPr id="440" name="CasellaDiTesto 9"/>
          <p:cNvSpPr txBox="1"/>
          <p:nvPr/>
        </p:nvSpPr>
        <p:spPr>
          <a:xfrm>
            <a:off x="5511866" y="2738709"/>
            <a:ext cx="3540117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800"/>
            </a:lvl1pPr>
          </a:lstStyle>
          <a:p>
            <a:r>
              <a:t>1.93%</a:t>
            </a:r>
          </a:p>
        </p:txBody>
      </p:sp>
      <p:sp>
        <p:nvSpPr>
          <p:cNvPr id="441" name="Segnaposto contenuto 16"/>
          <p:cNvSpPr txBox="1"/>
          <p:nvPr/>
        </p:nvSpPr>
        <p:spPr>
          <a:xfrm>
            <a:off x="8761456" y="4033127"/>
            <a:ext cx="2951256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r>
              <a:t>of the dataset's rows.</a:t>
            </a:r>
          </a:p>
        </p:txBody>
      </p:sp>
      <p:pic>
        <p:nvPicPr>
          <p:cNvPr id="4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32" y="4680291"/>
            <a:ext cx="1969386" cy="196938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Segnaposto contenuto 16"/>
          <p:cNvSpPr txBox="1"/>
          <p:nvPr/>
        </p:nvSpPr>
        <p:spPr>
          <a:xfrm>
            <a:off x="3240843" y="5479677"/>
            <a:ext cx="5636100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749808">
              <a:lnSpc>
                <a:spcPct val="72000"/>
              </a:lnSpc>
              <a:spcBef>
                <a:spcPts val="800"/>
              </a:spcBef>
              <a:defRPr sz="1476" i="1"/>
            </a:pPr>
            <a:r>
              <a:t>We decided to </a:t>
            </a:r>
            <a:r>
              <a:rPr sz="2788" b="1">
                <a:solidFill>
                  <a:srgbClr val="FF0000"/>
                </a:solidFill>
              </a:rPr>
              <a:t>remove</a:t>
            </a:r>
            <a:r>
              <a:t> those rows.</a:t>
            </a:r>
          </a:p>
        </p:txBody>
      </p:sp>
      <p:sp>
        <p:nvSpPr>
          <p:cNvPr id="444" name="Segnaposto contenuto 16"/>
          <p:cNvSpPr txBox="1">
            <a:spLocks noGrp="1"/>
          </p:cNvSpPr>
          <p:nvPr>
            <p:ph type="body" sz="quarter" idx="1"/>
          </p:nvPr>
        </p:nvSpPr>
        <p:spPr>
          <a:xfrm>
            <a:off x="572492" y="2206624"/>
            <a:ext cx="7564512" cy="491579"/>
          </a:xfrm>
          <a:prstGeom prst="rect">
            <a:avLst/>
          </a:prstGeom>
        </p:spPr>
        <p:txBody>
          <a:bodyPr/>
          <a:lstStyle/>
          <a:p>
            <a:pPr marL="0" indent="0" defTabSz="877823">
              <a:spcBef>
                <a:spcPts val="900"/>
              </a:spcBef>
              <a:buSzTx/>
              <a:buNone/>
              <a:defRPr sz="2112"/>
            </a:pPr>
            <a:r>
              <a:rPr dirty="0"/>
              <a:t>A total of </a:t>
            </a:r>
            <a:r>
              <a:rPr b="1" dirty="0">
                <a:solidFill>
                  <a:srgbClr val="FFC000"/>
                </a:solidFill>
              </a:rPr>
              <a:t>10 missing </a:t>
            </a:r>
            <a:r>
              <a:rPr dirty="0"/>
              <a:t>values were found in the </a:t>
            </a:r>
            <a:r>
              <a:rPr b="1" dirty="0">
                <a:solidFill>
                  <a:srgbClr val="00B050"/>
                </a:solidFill>
              </a:rPr>
              <a:t>'price'</a:t>
            </a:r>
            <a:r>
              <a:rPr dirty="0"/>
              <a:t> variable.</a:t>
            </a:r>
          </a:p>
        </p:txBody>
      </p:sp>
      <p:sp>
        <p:nvSpPr>
          <p:cNvPr id="445" name="CasellaDiTesto 8"/>
          <p:cNvSpPr txBox="1"/>
          <p:nvPr/>
        </p:nvSpPr>
        <p:spPr>
          <a:xfrm>
            <a:off x="447811" y="7219926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r>
              <a:t>This helps us identify highly correlated variables and ensure the reliability of our regression coefficients.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 fontScale="92500" lnSpcReduction="2000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rPr dirty="0"/>
              <a:t>Correlation matrix</a:t>
            </a:r>
            <a:endParaRPr lang="it-IT" dirty="0"/>
          </a:p>
          <a:p>
            <a:endParaRPr lang="it-IT" dirty="0"/>
          </a:p>
          <a:p>
            <a:r>
              <a:rPr lang="it-IT" dirty="0"/>
              <a:t>AGGIUNGI MINIMO</a:t>
            </a:r>
            <a:endParaRPr dirty="0"/>
          </a:p>
        </p:txBody>
      </p:sp>
      <p:grpSp>
        <p:nvGrpSpPr>
          <p:cNvPr id="549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547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50" name="Immagine 2" descr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76" y="0"/>
            <a:ext cx="75007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45FB3-5A05-3E68-E6BA-2B089B93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Rectangle 3099">
            <a:extLst>
              <a:ext uri="{FF2B5EF4-FFF2-40B4-BE49-F238E27FC236}">
                <a16:creationId xmlns:a16="http://schemas.microsoft.com/office/drawing/2014/main" id="{B49E352F-2562-871E-78BB-27F50BC87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CasellaDiTesto 23">
            <a:extLst>
              <a:ext uri="{FF2B5EF4-FFF2-40B4-BE49-F238E27FC236}">
                <a16:creationId xmlns:a16="http://schemas.microsoft.com/office/drawing/2014/main" id="{95C28947-BAB9-F80B-CFF4-524694AAC169}"/>
              </a:ext>
            </a:extLst>
          </p:cNvPr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 fontScale="85000" lnSpcReduction="1000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rPr lang="it-IT" dirty="0"/>
              <a:t>SCATTER PLOT DELLE ALTE CORRELATE</a:t>
            </a:r>
          </a:p>
        </p:txBody>
      </p:sp>
      <p:grpSp>
        <p:nvGrpSpPr>
          <p:cNvPr id="549" name="sketch line">
            <a:extLst>
              <a:ext uri="{FF2B5EF4-FFF2-40B4-BE49-F238E27FC236}">
                <a16:creationId xmlns:a16="http://schemas.microsoft.com/office/drawing/2014/main" id="{AFE87A02-5DCA-DBCF-F7A7-52D06C5E2911}"/>
              </a:ext>
            </a:extLst>
          </p:cNvPr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547" name="Forma">
              <a:extLst>
                <a:ext uri="{FF2B5EF4-FFF2-40B4-BE49-F238E27FC236}">
                  <a16:creationId xmlns:a16="http://schemas.microsoft.com/office/drawing/2014/main" id="{8F3F174C-5B03-48E1-7003-E300C4617F36}"/>
                </a:ext>
              </a:extLst>
            </p:cNvPr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Forma">
              <a:extLst>
                <a:ext uri="{FF2B5EF4-FFF2-40B4-BE49-F238E27FC236}">
                  <a16:creationId xmlns:a16="http://schemas.microsoft.com/office/drawing/2014/main" id="{3F2F356A-D655-7750-3C92-733B4EB58EA5}"/>
                </a:ext>
              </a:extLst>
            </p:cNvPr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Segnaposto contenuto 16">
            <a:extLst>
              <a:ext uri="{FF2B5EF4-FFF2-40B4-BE49-F238E27FC236}">
                <a16:creationId xmlns:a16="http://schemas.microsoft.com/office/drawing/2014/main" id="{2B5949C2-BB6D-0982-57E8-1DE71C67366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28134" y="5055166"/>
            <a:ext cx="7564512" cy="491579"/>
          </a:xfrm>
          <a:prstGeom prst="rect">
            <a:avLst/>
          </a:prstGeom>
        </p:spPr>
        <p:txBody>
          <a:bodyPr/>
          <a:lstStyle/>
          <a:p>
            <a:pPr marL="0" indent="0" defTabSz="877823">
              <a:spcBef>
                <a:spcPts val="900"/>
              </a:spcBef>
              <a:buSzTx/>
              <a:buNone/>
              <a:defRPr sz="2112"/>
            </a:pPr>
            <a:r>
              <a:rPr lang="it-IT" dirty="0"/>
              <a:t>Devo vedere se non ci sono punti solo sulla bisettrice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090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cover/>
      </p:transition>
    </mc:Choice>
    <mc:Fallback>
      <p:transition spd="slow">
        <p:cover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5897D-A3F6-04C8-69C0-91EC72BC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Rectangle 3099">
            <a:extLst>
              <a:ext uri="{FF2B5EF4-FFF2-40B4-BE49-F238E27FC236}">
                <a16:creationId xmlns:a16="http://schemas.microsoft.com/office/drawing/2014/main" id="{3B87A729-157F-A5CE-3C4F-767DD164CC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6" name="CasellaDiTesto 23">
            <a:extLst>
              <a:ext uri="{FF2B5EF4-FFF2-40B4-BE49-F238E27FC236}">
                <a16:creationId xmlns:a16="http://schemas.microsoft.com/office/drawing/2014/main" id="{52EF94C5-3182-78C1-D513-1211ACF9CB39}"/>
              </a:ext>
            </a:extLst>
          </p:cNvPr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 fontScale="85000" lnSpcReduction="1000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rPr lang="it-IT" dirty="0"/>
              <a:t>SCATTER PLOT DELLE ALTE CORRELATE</a:t>
            </a:r>
          </a:p>
        </p:txBody>
      </p:sp>
      <p:grpSp>
        <p:nvGrpSpPr>
          <p:cNvPr id="549" name="sketch line">
            <a:extLst>
              <a:ext uri="{FF2B5EF4-FFF2-40B4-BE49-F238E27FC236}">
                <a16:creationId xmlns:a16="http://schemas.microsoft.com/office/drawing/2014/main" id="{EEDCE8BB-686E-49B9-85C5-9BDBE9988D7A}"/>
              </a:ext>
            </a:extLst>
          </p:cNvPr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547" name="Forma">
              <a:extLst>
                <a:ext uri="{FF2B5EF4-FFF2-40B4-BE49-F238E27FC236}">
                  <a16:creationId xmlns:a16="http://schemas.microsoft.com/office/drawing/2014/main" id="{3DD7E56A-A84C-361D-43A3-2A8A9AAD83E4}"/>
                </a:ext>
              </a:extLst>
            </p:cNvPr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Forma">
              <a:extLst>
                <a:ext uri="{FF2B5EF4-FFF2-40B4-BE49-F238E27FC236}">
                  <a16:creationId xmlns:a16="http://schemas.microsoft.com/office/drawing/2014/main" id="{E40AEAC2-58E5-08E0-D349-D4AB27B33EBF}"/>
                </a:ext>
              </a:extLst>
            </p:cNvPr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" name="Segnaposto contenuto 16">
            <a:extLst>
              <a:ext uri="{FF2B5EF4-FFF2-40B4-BE49-F238E27FC236}">
                <a16:creationId xmlns:a16="http://schemas.microsoft.com/office/drawing/2014/main" id="{CA9A824D-EED3-601E-9CDE-298B7B0B80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28134" y="5055166"/>
            <a:ext cx="7564512" cy="491579"/>
          </a:xfrm>
          <a:prstGeom prst="rect">
            <a:avLst/>
          </a:prstGeom>
        </p:spPr>
        <p:txBody>
          <a:bodyPr/>
          <a:lstStyle/>
          <a:p>
            <a:pPr marL="0" indent="0" defTabSz="877823">
              <a:spcBef>
                <a:spcPts val="900"/>
              </a:spcBef>
              <a:buSzTx/>
              <a:buNone/>
              <a:defRPr sz="2112"/>
            </a:pPr>
            <a:r>
              <a:rPr lang="it-IT" dirty="0"/>
              <a:t>Devo vedere se non ci sono punti solo sulla bisettrice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90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cover/>
      </p:transition>
    </mc:Choice>
    <mc:Fallback>
      <p:transition spd="slow">
        <p:cover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50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48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51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Calculating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  <p:sp>
        <p:nvSpPr>
          <p:cNvPr id="452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453" name="Tabella 3082"/>
          <p:cNvGraphicFramePr/>
          <p:nvPr/>
        </p:nvGraphicFramePr>
        <p:xfrm>
          <a:off x="772875" y="1979272"/>
          <a:ext cx="4874908" cy="35997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172.36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133.36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94.26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27.04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24.51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20.30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10.60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8.62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54" name="Tabella 3086"/>
          <p:cNvGraphicFramePr/>
          <p:nvPr/>
        </p:nvGraphicFramePr>
        <p:xfrm>
          <a:off x="6480914" y="1979272"/>
          <a:ext cx="4874908" cy="31971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7.25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6.51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4.54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2.71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59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57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60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Calculating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  <p:sp>
        <p:nvSpPr>
          <p:cNvPr id="461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462" name="Tabella 3082"/>
          <p:cNvGraphicFramePr/>
          <p:nvPr/>
        </p:nvGraphicFramePr>
        <p:xfrm>
          <a:off x="772875" y="1979272"/>
          <a:ext cx="4874908" cy="35997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172.36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133.36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94.26</a:t>
                      </a:r>
                    </a:p>
                  </a:txBody>
                  <a:tcPr marL="45720" marR="45720" horzOverflow="overflow">
                    <a:solidFill>
                      <a:srgbClr val="CCD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27.04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24.51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20.30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10.60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8.62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63" name="Tabella 3086"/>
          <p:cNvGraphicFramePr/>
          <p:nvPr/>
        </p:nvGraphicFramePr>
        <p:xfrm>
          <a:off x="6480914" y="1979272"/>
          <a:ext cx="4874908" cy="31971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7.25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6.51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5.30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5.24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4.65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4.54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2.71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68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66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69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Calculating the </a:t>
            </a:r>
            <a:r>
              <a:rPr b="1">
                <a:solidFill>
                  <a:srgbClr val="FF0000"/>
                </a:solidFill>
              </a:rPr>
              <a:t>Skewness</a:t>
            </a:r>
          </a:p>
        </p:txBody>
      </p:sp>
      <p:sp>
        <p:nvSpPr>
          <p:cNvPr id="470" name="CasellaDiTesto 3"/>
          <p:cNvSpPr txBox="1"/>
          <p:nvPr/>
        </p:nvSpPr>
        <p:spPr>
          <a:xfrm>
            <a:off x="634063" y="5810925"/>
            <a:ext cx="10849660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We </a:t>
            </a:r>
            <a:r>
              <a:rPr b="1" u="sng"/>
              <a:t>evaluate the symmetry</a:t>
            </a:r>
            <a:r>
              <a:t> of the numerical variable distributions. This helps us </a:t>
            </a:r>
            <a:r>
              <a:rPr b="1" u="sng"/>
              <a:t>detect potential distortions</a:t>
            </a:r>
            <a:r>
              <a:t> that might affect model performance…</a:t>
            </a:r>
          </a:p>
        </p:txBody>
      </p:sp>
      <p:graphicFrame>
        <p:nvGraphicFramePr>
          <p:cNvPr id="471" name="Tabella 3082"/>
          <p:cNvGraphicFramePr/>
          <p:nvPr/>
        </p:nvGraphicFramePr>
        <p:xfrm>
          <a:off x="772875" y="2159597"/>
          <a:ext cx="4874908" cy="31997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Skewness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5.04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4.29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2.94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2.19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72" name="Tabella 3086"/>
          <p:cNvGraphicFramePr/>
          <p:nvPr/>
        </p:nvGraphicFramePr>
        <p:xfrm>
          <a:off x="6480914" y="2162173"/>
          <a:ext cx="4874908" cy="31971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Skewness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2.10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1.74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1.69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1.37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1.05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0.94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0.70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73" name="CasellaDiTesto 1"/>
          <p:cNvSpPr txBox="1"/>
          <p:nvPr/>
        </p:nvSpPr>
        <p:spPr>
          <a:xfrm>
            <a:off x="12577945" y="5810923"/>
            <a:ext cx="1084965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… And decided to </a:t>
            </a:r>
            <a:r>
              <a:rPr b="1" u="sng"/>
              <a:t>apply a log transformation </a:t>
            </a:r>
            <a:r>
              <a:t>to all variables with </a:t>
            </a:r>
            <a:r>
              <a:rPr b="1">
                <a:solidFill>
                  <a:srgbClr val="FF0000"/>
                </a:solidFill>
              </a:rPr>
              <a:t>skewness greater than 1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78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76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79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Calculating the </a:t>
            </a:r>
            <a:r>
              <a:rPr b="1">
                <a:solidFill>
                  <a:srgbClr val="FF0000"/>
                </a:solidFill>
              </a:rPr>
              <a:t>Skewness</a:t>
            </a:r>
          </a:p>
        </p:txBody>
      </p:sp>
      <p:sp>
        <p:nvSpPr>
          <p:cNvPr id="480" name="CasellaDiTesto 3"/>
          <p:cNvSpPr txBox="1"/>
          <p:nvPr/>
        </p:nvSpPr>
        <p:spPr>
          <a:xfrm>
            <a:off x="-11071414" y="5693178"/>
            <a:ext cx="1084965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We </a:t>
            </a:r>
            <a:r>
              <a:rPr b="1" u="sng"/>
              <a:t>evaluate the symmetry</a:t>
            </a:r>
            <a:r>
              <a:t> of the numerical variable distributions. This helps us </a:t>
            </a:r>
            <a:r>
              <a:rPr b="1" u="sng"/>
              <a:t>detect potential distortions</a:t>
            </a:r>
            <a:r>
              <a:t> that might affect model performance…</a:t>
            </a:r>
          </a:p>
        </p:txBody>
      </p:sp>
      <p:graphicFrame>
        <p:nvGraphicFramePr>
          <p:cNvPr id="481" name="Tabella 3082"/>
          <p:cNvGraphicFramePr/>
          <p:nvPr/>
        </p:nvGraphicFramePr>
        <p:xfrm>
          <a:off x="772875" y="2159597"/>
          <a:ext cx="4874908" cy="31997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Skewness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5.04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4.69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4.29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4.19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3.00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2.94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2.19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82" name="Tabella 3086"/>
          <p:cNvGraphicFramePr/>
          <p:nvPr/>
        </p:nvGraphicFramePr>
        <p:xfrm>
          <a:off x="6480914" y="2162173"/>
          <a:ext cx="4874908" cy="31971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Skewness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2.10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1.74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1.69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1.37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1.05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0.94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0.70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83" name="CasellaDiTesto 1"/>
          <p:cNvSpPr txBox="1"/>
          <p:nvPr/>
        </p:nvSpPr>
        <p:spPr>
          <a:xfrm>
            <a:off x="718453" y="5693179"/>
            <a:ext cx="10849660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… And decided to </a:t>
            </a:r>
            <a:r>
              <a:rPr b="1" u="sng"/>
              <a:t>apply a log transformation </a:t>
            </a:r>
            <a:r>
              <a:t>to all variables with </a:t>
            </a:r>
            <a:r>
              <a:rPr b="1">
                <a:solidFill>
                  <a:srgbClr val="FF0000"/>
                </a:solidFill>
              </a:rPr>
              <a:t>skewness greater than 1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6" name="CasellaDiTesto 23"/>
          <p:cNvSpPr txBox="1"/>
          <p:nvPr/>
        </p:nvSpPr>
        <p:spPr>
          <a:xfrm>
            <a:off x="684602" y="639193"/>
            <a:ext cx="3480370" cy="3573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Overall results</a:t>
            </a:r>
          </a:p>
        </p:txBody>
      </p:sp>
      <p:grpSp>
        <p:nvGrpSpPr>
          <p:cNvPr id="489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487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90" name="Immagine 3" descr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8288"/>
            <a:ext cx="6841723" cy="6841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3" name="CasellaDiTesto 23"/>
          <p:cNvSpPr txBox="1"/>
          <p:nvPr/>
        </p:nvSpPr>
        <p:spPr>
          <a:xfrm>
            <a:off x="684602" y="639193"/>
            <a:ext cx="3480370" cy="3573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Overall results</a:t>
            </a:r>
          </a:p>
        </p:txBody>
      </p:sp>
      <p:grpSp>
        <p:nvGrpSpPr>
          <p:cNvPr id="496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494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97" name="Immagine 3" descr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8288"/>
            <a:ext cx="6841723" cy="684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magine 1" descr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574" y="19532"/>
            <a:ext cx="6856757" cy="6856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r>
              <a:t>Aircraft as a Complex and Evolving Challenge</a:t>
            </a:r>
          </a:p>
        </p:txBody>
      </p:sp>
      <p:grpSp>
        <p:nvGrpSpPr>
          <p:cNvPr id="116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14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5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17" name="CasellaDiTesto 5"/>
          <p:cNvSpPr txBox="1"/>
          <p:nvPr/>
        </p:nvSpPr>
        <p:spPr>
          <a:xfrm>
            <a:off x="618212" y="2666862"/>
            <a:ext cx="6622114" cy="636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(e.g. electric propulsion, lighter materials) makes traditional valuation methods less effective.</a:t>
            </a:r>
          </a:p>
        </p:txBody>
      </p:sp>
      <p:pic>
        <p:nvPicPr>
          <p:cNvPr id="118" name="Picture 2" descr="Picture 2"/>
          <p:cNvPicPr>
            <a:picLocks noChangeAspect="1"/>
          </p:cNvPicPr>
          <p:nvPr/>
        </p:nvPicPr>
        <p:blipFill>
          <a:blip r:embed="rId2"/>
          <a:srcRect t="2519" r="1" b="2372"/>
          <a:stretch>
            <a:fillRect/>
          </a:stretch>
        </p:blipFill>
        <p:spPr>
          <a:xfrm>
            <a:off x="7675657" y="2093976"/>
            <a:ext cx="3941065" cy="409651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CasellaDiTesto 8"/>
          <p:cNvSpPr txBox="1"/>
          <p:nvPr/>
        </p:nvSpPr>
        <p:spPr>
          <a:xfrm>
            <a:off x="618212" y="2205197"/>
            <a:ext cx="46918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0000"/>
                </a:solidFill>
              </a:defRPr>
            </a:lvl1pPr>
          </a:lstStyle>
          <a:p>
            <a:r>
              <a:t>Technological innovation </a:t>
            </a:r>
          </a:p>
        </p:txBody>
      </p:sp>
      <p:sp>
        <p:nvSpPr>
          <p:cNvPr id="120" name="CasellaDiTesto 9"/>
          <p:cNvSpPr txBox="1"/>
          <p:nvPr/>
        </p:nvSpPr>
        <p:spPr>
          <a:xfrm>
            <a:off x="-6186780" y="3853284"/>
            <a:ext cx="6622114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supply chain issues, and regulatory changes add further uncertainty.</a:t>
            </a:r>
          </a:p>
        </p:txBody>
      </p:sp>
      <p:sp>
        <p:nvSpPr>
          <p:cNvPr id="121" name="CasellaDiTesto 10"/>
          <p:cNvSpPr txBox="1"/>
          <p:nvPr/>
        </p:nvSpPr>
        <p:spPr>
          <a:xfrm>
            <a:off x="-6186780" y="3429000"/>
            <a:ext cx="46918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/>
            </a:lvl1pPr>
          </a:lstStyle>
          <a:p>
            <a:r>
              <a:t>Market volatility</a:t>
            </a:r>
          </a:p>
        </p:txBody>
      </p:sp>
      <p:pic>
        <p:nvPicPr>
          <p:cNvPr id="122" name="Picture 6" descr="Picture 6"/>
          <p:cNvPicPr>
            <a:picLocks noChangeAspect="1"/>
          </p:cNvPicPr>
          <p:nvPr/>
        </p:nvPicPr>
        <p:blipFill>
          <a:blip r:embed="rId3"/>
          <a:srcRect l="28333"/>
          <a:stretch>
            <a:fillRect/>
          </a:stretch>
        </p:blipFill>
        <p:spPr>
          <a:xfrm>
            <a:off x="12578565" y="2414452"/>
            <a:ext cx="5227464" cy="3403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Some results</a:t>
            </a:r>
          </a:p>
        </p:txBody>
      </p:sp>
      <p:grpSp>
        <p:nvGrpSpPr>
          <p:cNvPr id="504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502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05" name="Immagine 6" descr="Immagine 6"/>
          <p:cNvPicPr>
            <a:picLocks noChangeAspect="1"/>
          </p:cNvPicPr>
          <p:nvPr/>
        </p:nvPicPr>
        <p:blipFill>
          <a:blip r:embed="rId2"/>
          <a:srcRect r="75045" b="74790"/>
          <a:stretch>
            <a:fillRect/>
          </a:stretch>
        </p:blipFill>
        <p:spPr>
          <a:xfrm>
            <a:off x="639053" y="1972166"/>
            <a:ext cx="4291087" cy="4291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magine 4" descr="Immagine 4"/>
          <p:cNvPicPr>
            <a:picLocks noChangeAspect="1"/>
          </p:cNvPicPr>
          <p:nvPr/>
        </p:nvPicPr>
        <p:blipFill>
          <a:blip r:embed="rId3"/>
          <a:srcRect l="1" r="74619" b="75094"/>
          <a:stretch>
            <a:fillRect/>
          </a:stretch>
        </p:blipFill>
        <p:spPr>
          <a:xfrm>
            <a:off x="7261862" y="1941913"/>
            <a:ext cx="4565647" cy="4321513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CasellaDiTesto 7"/>
          <p:cNvSpPr txBox="1"/>
          <p:nvPr/>
        </p:nvSpPr>
        <p:spPr>
          <a:xfrm>
            <a:off x="2294200" y="6293984"/>
            <a:ext cx="149670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Original</a:t>
            </a:r>
          </a:p>
        </p:txBody>
      </p:sp>
      <p:sp>
        <p:nvSpPr>
          <p:cNvPr id="508" name="CasellaDiTesto 8"/>
          <p:cNvSpPr txBox="1"/>
          <p:nvPr/>
        </p:nvSpPr>
        <p:spPr>
          <a:xfrm>
            <a:off x="8637328" y="6293985"/>
            <a:ext cx="24304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Log-Transformed</a:t>
            </a:r>
          </a:p>
        </p:txBody>
      </p:sp>
      <p:sp>
        <p:nvSpPr>
          <p:cNvPr id="509" name="Freccia a destra 11"/>
          <p:cNvSpPr/>
          <p:nvPr/>
        </p:nvSpPr>
        <p:spPr>
          <a:xfrm>
            <a:off x="5376826" y="3872086"/>
            <a:ext cx="1379656" cy="44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Some results</a:t>
            </a:r>
          </a:p>
        </p:txBody>
      </p:sp>
      <p:grpSp>
        <p:nvGrpSpPr>
          <p:cNvPr id="515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513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16" name="Immagine 6" descr="Immagine 6"/>
          <p:cNvPicPr>
            <a:picLocks noChangeAspect="1"/>
          </p:cNvPicPr>
          <p:nvPr/>
        </p:nvPicPr>
        <p:blipFill>
          <a:blip r:embed="rId2"/>
          <a:srcRect l="25064" t="24790" r="49978" b="50000"/>
          <a:stretch>
            <a:fillRect/>
          </a:stretch>
        </p:blipFill>
        <p:spPr>
          <a:xfrm>
            <a:off x="638881" y="1972166"/>
            <a:ext cx="4291259" cy="4291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Immagine 4" descr="Immagine 4"/>
          <p:cNvPicPr>
            <a:picLocks noChangeAspect="1"/>
          </p:cNvPicPr>
          <p:nvPr/>
        </p:nvPicPr>
        <p:blipFill>
          <a:blip r:embed="rId3"/>
          <a:srcRect l="25046" t="24918" r="49573" b="50176"/>
          <a:stretch>
            <a:fillRect/>
          </a:stretch>
        </p:blipFill>
        <p:spPr>
          <a:xfrm>
            <a:off x="7261862" y="1941913"/>
            <a:ext cx="4565647" cy="4321513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CasellaDiTesto 7"/>
          <p:cNvSpPr txBox="1"/>
          <p:nvPr/>
        </p:nvSpPr>
        <p:spPr>
          <a:xfrm>
            <a:off x="2294200" y="6293984"/>
            <a:ext cx="149670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Original</a:t>
            </a:r>
          </a:p>
        </p:txBody>
      </p:sp>
      <p:sp>
        <p:nvSpPr>
          <p:cNvPr id="519" name="CasellaDiTesto 8"/>
          <p:cNvSpPr txBox="1"/>
          <p:nvPr/>
        </p:nvSpPr>
        <p:spPr>
          <a:xfrm>
            <a:off x="8637328" y="6293985"/>
            <a:ext cx="24304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Log-Transformed</a:t>
            </a:r>
          </a:p>
        </p:txBody>
      </p:sp>
      <p:sp>
        <p:nvSpPr>
          <p:cNvPr id="520" name="Freccia a destra 11"/>
          <p:cNvSpPr/>
          <p:nvPr/>
        </p:nvSpPr>
        <p:spPr>
          <a:xfrm>
            <a:off x="5376826" y="3872086"/>
            <a:ext cx="1379656" cy="44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3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Some results</a:t>
            </a:r>
          </a:p>
        </p:txBody>
      </p:sp>
      <p:grpSp>
        <p:nvGrpSpPr>
          <p:cNvPr id="526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524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27" name="Immagine 6" descr="Immagine 6"/>
          <p:cNvPicPr>
            <a:picLocks noChangeAspect="1"/>
          </p:cNvPicPr>
          <p:nvPr/>
        </p:nvPicPr>
        <p:blipFill>
          <a:blip r:embed="rId2"/>
          <a:srcRect t="50177" r="75043" b="24612"/>
          <a:stretch>
            <a:fillRect/>
          </a:stretch>
        </p:blipFill>
        <p:spPr>
          <a:xfrm>
            <a:off x="638881" y="1972166"/>
            <a:ext cx="4291259" cy="4291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mmagine 4" descr="Immagine 4"/>
          <p:cNvPicPr>
            <a:picLocks noChangeAspect="1"/>
          </p:cNvPicPr>
          <p:nvPr/>
        </p:nvPicPr>
        <p:blipFill>
          <a:blip r:embed="rId3"/>
          <a:srcRect l="1433" t="50420" r="73186" b="24673"/>
          <a:stretch>
            <a:fillRect/>
          </a:stretch>
        </p:blipFill>
        <p:spPr>
          <a:xfrm>
            <a:off x="7261862" y="1941913"/>
            <a:ext cx="4565647" cy="4321513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CasellaDiTesto 7"/>
          <p:cNvSpPr txBox="1"/>
          <p:nvPr/>
        </p:nvSpPr>
        <p:spPr>
          <a:xfrm>
            <a:off x="2294200" y="6293984"/>
            <a:ext cx="149670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Original</a:t>
            </a:r>
          </a:p>
        </p:txBody>
      </p:sp>
      <p:sp>
        <p:nvSpPr>
          <p:cNvPr id="530" name="CasellaDiTesto 8"/>
          <p:cNvSpPr txBox="1"/>
          <p:nvPr/>
        </p:nvSpPr>
        <p:spPr>
          <a:xfrm>
            <a:off x="8637328" y="6293985"/>
            <a:ext cx="24304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Log-Transformed</a:t>
            </a:r>
          </a:p>
        </p:txBody>
      </p:sp>
      <p:sp>
        <p:nvSpPr>
          <p:cNvPr id="531" name="Freccia a destra 11"/>
          <p:cNvSpPr/>
          <p:nvPr/>
        </p:nvSpPr>
        <p:spPr>
          <a:xfrm>
            <a:off x="5376826" y="3872086"/>
            <a:ext cx="1379656" cy="44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4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Some results</a:t>
            </a:r>
          </a:p>
        </p:txBody>
      </p:sp>
      <p:grpSp>
        <p:nvGrpSpPr>
          <p:cNvPr id="537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535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38" name="Immagine 6" descr="Immagine 6"/>
          <p:cNvPicPr>
            <a:picLocks noChangeAspect="1"/>
          </p:cNvPicPr>
          <p:nvPr/>
        </p:nvPicPr>
        <p:blipFill>
          <a:blip r:embed="rId2"/>
          <a:srcRect l="24554" t="74887" r="50488"/>
          <a:stretch>
            <a:fillRect/>
          </a:stretch>
        </p:blipFill>
        <p:spPr>
          <a:xfrm>
            <a:off x="638881" y="1972166"/>
            <a:ext cx="4291259" cy="427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magine 4" descr="Immagine 4"/>
          <p:cNvPicPr>
            <a:picLocks noChangeAspect="1"/>
          </p:cNvPicPr>
          <p:nvPr/>
        </p:nvPicPr>
        <p:blipFill>
          <a:blip r:embed="rId3"/>
          <a:srcRect l="25652" t="75094" r="48967"/>
          <a:stretch>
            <a:fillRect/>
          </a:stretch>
        </p:blipFill>
        <p:spPr>
          <a:xfrm>
            <a:off x="7261862" y="1941913"/>
            <a:ext cx="4565647" cy="4321513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asellaDiTesto 7"/>
          <p:cNvSpPr txBox="1"/>
          <p:nvPr/>
        </p:nvSpPr>
        <p:spPr>
          <a:xfrm>
            <a:off x="2294200" y="6293984"/>
            <a:ext cx="149670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Original</a:t>
            </a:r>
          </a:p>
        </p:txBody>
      </p:sp>
      <p:sp>
        <p:nvSpPr>
          <p:cNvPr id="541" name="CasellaDiTesto 8"/>
          <p:cNvSpPr txBox="1"/>
          <p:nvPr/>
        </p:nvSpPr>
        <p:spPr>
          <a:xfrm>
            <a:off x="8637328" y="6293985"/>
            <a:ext cx="24304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Log-Transformed</a:t>
            </a:r>
          </a:p>
        </p:txBody>
      </p:sp>
      <p:sp>
        <p:nvSpPr>
          <p:cNvPr id="542" name="Freccia a destra 11"/>
          <p:cNvSpPr/>
          <p:nvPr/>
        </p:nvSpPr>
        <p:spPr>
          <a:xfrm>
            <a:off x="5376826" y="3872086"/>
            <a:ext cx="1379656" cy="44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543" name="CasellaDiTesto 1"/>
          <p:cNvSpPr txBox="1"/>
          <p:nvPr/>
        </p:nvSpPr>
        <p:spPr>
          <a:xfrm>
            <a:off x="5422547" y="3410420"/>
            <a:ext cx="1156470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r>
              <a:t>TARGET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3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Correlation matrix</a:t>
            </a:r>
          </a:p>
        </p:txBody>
      </p:sp>
      <p:grpSp>
        <p:nvGrpSpPr>
          <p:cNvPr id="556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554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557" name="Immagine 2" descr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76" y="0"/>
            <a:ext cx="7500725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magine 3" descr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6" y="0"/>
            <a:ext cx="75007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63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561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64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Old vs New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  <p:sp>
        <p:nvSpPr>
          <p:cNvPr id="565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566" name="Tabella 3082"/>
          <p:cNvGraphicFramePr/>
          <p:nvPr/>
        </p:nvGraphicFramePr>
        <p:xfrm>
          <a:off x="772875" y="1979272"/>
          <a:ext cx="4874908" cy="35997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172.36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133.36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94.26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27.04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24.51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20.30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10.60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8.62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67" name="Tabella 3086"/>
          <p:cNvGraphicFramePr/>
          <p:nvPr/>
        </p:nvGraphicFramePr>
        <p:xfrm>
          <a:off x="6480914" y="1979272"/>
          <a:ext cx="4874908" cy="31971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7.25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6.51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4.54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2.71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72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570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3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574" name="Tabella 3082"/>
          <p:cNvGraphicFramePr/>
          <p:nvPr/>
        </p:nvGraphicFramePr>
        <p:xfrm>
          <a:off x="772875" y="1979272"/>
          <a:ext cx="4874908" cy="35997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172.36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133.36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94.26</a:t>
                      </a:r>
                    </a:p>
                  </a:txBody>
                  <a:tcPr marL="45720" marR="45720" horzOverflow="overflow">
                    <a:solidFill>
                      <a:srgbClr val="CCD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27.04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24.51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20.30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10.60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8.62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75" name="Tabella 3086"/>
          <p:cNvGraphicFramePr/>
          <p:nvPr/>
        </p:nvGraphicFramePr>
        <p:xfrm>
          <a:off x="6480914" y="1979272"/>
          <a:ext cx="4874908" cy="31971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7.25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6.51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5.30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5.24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4.65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4.54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2.71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76" name="CasellaDiTesto 1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Old vs New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81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579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Old vs New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  <p:sp>
        <p:nvSpPr>
          <p:cNvPr id="583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584" name="Tabella 3082"/>
          <p:cNvGraphicFramePr/>
          <p:nvPr/>
        </p:nvGraphicFramePr>
        <p:xfrm>
          <a:off x="772875" y="1979272"/>
          <a:ext cx="4874908" cy="35997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 Variation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- 117.53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- 116.17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- 74.99</a:t>
                      </a:r>
                    </a:p>
                  </a:txBody>
                  <a:tcPr marL="45720" marR="45720" horzOverflow="overflow">
                    <a:solidFill>
                      <a:srgbClr val="CCD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- 8.21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- 2.82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- 1.03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+ 2.22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- 1.22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85" name="Tabella 3086"/>
          <p:cNvGraphicFramePr/>
          <p:nvPr/>
        </p:nvGraphicFramePr>
        <p:xfrm>
          <a:off x="6480914" y="1979272"/>
          <a:ext cx="4874908" cy="31971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 Variation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- 0.92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- 1.28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+ 0.45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+ 0.11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- 0.51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+ 1.01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+ 3.33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90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588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91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Old vs New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  <p:sp>
        <p:nvSpPr>
          <p:cNvPr id="592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593" name="Tabella 3082"/>
          <p:cNvGraphicFramePr/>
          <p:nvPr/>
        </p:nvGraphicFramePr>
        <p:xfrm>
          <a:off x="772875" y="1979272"/>
          <a:ext cx="4874908" cy="35997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54.83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17.19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19.27</a:t>
                      </a:r>
                    </a:p>
                  </a:txBody>
                  <a:tcPr marL="45720" marR="45720" horzOverflow="overflow">
                    <a:solidFill>
                      <a:srgbClr val="CCD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18.83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21.69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19.27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12.82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7.40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94" name="Tabella 3086"/>
          <p:cNvGraphicFramePr/>
          <p:nvPr/>
        </p:nvGraphicFramePr>
        <p:xfrm>
          <a:off x="6480914" y="1979272"/>
          <a:ext cx="4874908" cy="31971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6.33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5.23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5.75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5.35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4.14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5.53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6.04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ectangle 3117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7" name="Graphic 33"/>
          <p:cNvSpPr/>
          <p:nvPr/>
        </p:nvSpPr>
        <p:spPr>
          <a:xfrm>
            <a:off x="1310784" y="0"/>
            <a:ext cx="957043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extrusionOk="0">
                <a:moveTo>
                  <a:pt x="21564" y="10924"/>
                </a:moveTo>
                <a:cubicBezTo>
                  <a:pt x="21535" y="10540"/>
                  <a:pt x="21553" y="10152"/>
                  <a:pt x="21537" y="9766"/>
                </a:cubicBezTo>
                <a:cubicBezTo>
                  <a:pt x="21500" y="8819"/>
                  <a:pt x="21391" y="7881"/>
                  <a:pt x="21211" y="6967"/>
                </a:cubicBezTo>
                <a:cubicBezTo>
                  <a:pt x="20760" y="4701"/>
                  <a:pt x="19879" y="2648"/>
                  <a:pt x="18662" y="1023"/>
                </a:cubicBezTo>
                <a:cubicBezTo>
                  <a:pt x="18404" y="682"/>
                  <a:pt x="18147" y="336"/>
                  <a:pt x="17885" y="0"/>
                </a:cubicBezTo>
                <a:lnTo>
                  <a:pt x="4232" y="0"/>
                </a:lnTo>
                <a:cubicBezTo>
                  <a:pt x="3548" y="840"/>
                  <a:pt x="2939" y="1792"/>
                  <a:pt x="2419" y="2836"/>
                </a:cubicBezTo>
                <a:cubicBezTo>
                  <a:pt x="1446" y="4767"/>
                  <a:pt x="757" y="6882"/>
                  <a:pt x="315" y="9156"/>
                </a:cubicBezTo>
                <a:cubicBezTo>
                  <a:pt x="258" y="9457"/>
                  <a:pt x="209" y="9762"/>
                  <a:pt x="155" y="10066"/>
                </a:cubicBezTo>
                <a:cubicBezTo>
                  <a:pt x="149" y="10098"/>
                  <a:pt x="155" y="10137"/>
                  <a:pt x="124" y="10167"/>
                </a:cubicBezTo>
                <a:cubicBezTo>
                  <a:pt x="138" y="9334"/>
                  <a:pt x="217" y="8505"/>
                  <a:pt x="360" y="7695"/>
                </a:cubicBezTo>
                <a:cubicBezTo>
                  <a:pt x="745" y="5498"/>
                  <a:pt x="1521" y="3597"/>
                  <a:pt x="2614" y="1939"/>
                </a:cubicBezTo>
                <a:cubicBezTo>
                  <a:pt x="3087" y="1224"/>
                  <a:pt x="3610" y="575"/>
                  <a:pt x="4174" y="2"/>
                </a:cubicBezTo>
                <a:lnTo>
                  <a:pt x="3966" y="2"/>
                </a:lnTo>
                <a:cubicBezTo>
                  <a:pt x="2887" y="1150"/>
                  <a:pt x="1972" y="2513"/>
                  <a:pt x="1271" y="4151"/>
                </a:cubicBezTo>
                <a:cubicBezTo>
                  <a:pt x="648" y="5610"/>
                  <a:pt x="241" y="7177"/>
                  <a:pt x="77" y="8865"/>
                </a:cubicBezTo>
                <a:cubicBezTo>
                  <a:pt x="-8" y="9715"/>
                  <a:pt x="-7" y="10573"/>
                  <a:pt x="7" y="11432"/>
                </a:cubicBezTo>
                <a:cubicBezTo>
                  <a:pt x="43" y="13680"/>
                  <a:pt x="513" y="15746"/>
                  <a:pt x="1344" y="17660"/>
                </a:cubicBezTo>
                <a:cubicBezTo>
                  <a:pt x="1892" y="18922"/>
                  <a:pt x="2603" y="19993"/>
                  <a:pt x="3422" y="20923"/>
                </a:cubicBezTo>
                <a:cubicBezTo>
                  <a:pt x="3626" y="21156"/>
                  <a:pt x="3836" y="21377"/>
                  <a:pt x="4051" y="21586"/>
                </a:cubicBezTo>
                <a:lnTo>
                  <a:pt x="4274" y="21586"/>
                </a:lnTo>
                <a:cubicBezTo>
                  <a:pt x="3135" y="20520"/>
                  <a:pt x="2177" y="19197"/>
                  <a:pt x="1444" y="17564"/>
                </a:cubicBezTo>
                <a:cubicBezTo>
                  <a:pt x="1358" y="17371"/>
                  <a:pt x="1272" y="17175"/>
                  <a:pt x="1198" y="16969"/>
                </a:cubicBezTo>
                <a:cubicBezTo>
                  <a:pt x="1224" y="16957"/>
                  <a:pt x="1229" y="16981"/>
                  <a:pt x="1237" y="16998"/>
                </a:cubicBezTo>
                <a:cubicBezTo>
                  <a:pt x="2054" y="18808"/>
                  <a:pt x="3104" y="20310"/>
                  <a:pt x="4324" y="21588"/>
                </a:cubicBezTo>
                <a:lnTo>
                  <a:pt x="17153" y="21600"/>
                </a:lnTo>
                <a:cubicBezTo>
                  <a:pt x="17455" y="21286"/>
                  <a:pt x="17746" y="20951"/>
                  <a:pt x="18023" y="20596"/>
                </a:cubicBezTo>
                <a:cubicBezTo>
                  <a:pt x="19282" y="18985"/>
                  <a:pt x="20268" y="17104"/>
                  <a:pt x="20891" y="14871"/>
                </a:cubicBezTo>
                <a:cubicBezTo>
                  <a:pt x="21173" y="13866"/>
                  <a:pt x="21359" y="12813"/>
                  <a:pt x="21442" y="11740"/>
                </a:cubicBezTo>
                <a:cubicBezTo>
                  <a:pt x="21447" y="11680"/>
                  <a:pt x="21452" y="11620"/>
                  <a:pt x="21458" y="11552"/>
                </a:cubicBezTo>
                <a:cubicBezTo>
                  <a:pt x="21484" y="11577"/>
                  <a:pt x="21477" y="11611"/>
                  <a:pt x="21477" y="11637"/>
                </a:cubicBezTo>
                <a:cubicBezTo>
                  <a:pt x="21499" y="12615"/>
                  <a:pt x="21415" y="13592"/>
                  <a:pt x="21228" y="14535"/>
                </a:cubicBezTo>
                <a:cubicBezTo>
                  <a:pt x="20885" y="16267"/>
                  <a:pt x="20241" y="17765"/>
                  <a:pt x="19384" y="19094"/>
                </a:cubicBezTo>
                <a:cubicBezTo>
                  <a:pt x="18759" y="20063"/>
                  <a:pt x="18051" y="20887"/>
                  <a:pt x="17280" y="21600"/>
                </a:cubicBezTo>
                <a:lnTo>
                  <a:pt x="17507" y="21600"/>
                </a:lnTo>
                <a:cubicBezTo>
                  <a:pt x="18435" y="20714"/>
                  <a:pt x="19263" y="19667"/>
                  <a:pt x="19955" y="18409"/>
                </a:cubicBezTo>
                <a:cubicBezTo>
                  <a:pt x="20582" y="17272"/>
                  <a:pt x="21056" y="16025"/>
                  <a:pt x="21336" y="14640"/>
                </a:cubicBezTo>
                <a:cubicBezTo>
                  <a:pt x="21475" y="13955"/>
                  <a:pt x="21560" y="13251"/>
                  <a:pt x="21591" y="12541"/>
                </a:cubicBezTo>
                <a:cubicBezTo>
                  <a:pt x="21592" y="12515"/>
                  <a:pt x="21576" y="11082"/>
                  <a:pt x="21564" y="10924"/>
                </a:cubicBezTo>
                <a:close/>
                <a:moveTo>
                  <a:pt x="19053" y="1851"/>
                </a:moveTo>
                <a:cubicBezTo>
                  <a:pt x="20517" y="4137"/>
                  <a:pt x="21302" y="6813"/>
                  <a:pt x="21409" y="9877"/>
                </a:cubicBezTo>
                <a:cubicBezTo>
                  <a:pt x="21032" y="6970"/>
                  <a:pt x="20297" y="4267"/>
                  <a:pt x="19053" y="18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98" name="CasellaDiTesto 23"/>
          <p:cNvSpPr txBox="1"/>
          <p:nvPr/>
        </p:nvSpPr>
        <p:spPr>
          <a:xfrm>
            <a:off x="2604435" y="955309"/>
            <a:ext cx="6983130" cy="289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solidFill>
                  <a:srgbClr val="FFFFFF"/>
                </a:solidFill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Not enough</a:t>
            </a:r>
          </a:p>
        </p:txBody>
      </p:sp>
      <p:grpSp>
        <p:nvGrpSpPr>
          <p:cNvPr id="601" name="sketch line"/>
          <p:cNvGrpSpPr/>
          <p:nvPr/>
        </p:nvGrpSpPr>
        <p:grpSpPr>
          <a:xfrm>
            <a:off x="3973735" y="4150608"/>
            <a:ext cx="4244291" cy="52391"/>
            <a:chOff x="0" y="0"/>
            <a:chExt cx="4244289" cy="52390"/>
          </a:xfrm>
        </p:grpSpPr>
        <p:sp>
          <p:nvSpPr>
            <p:cNvPr id="599" name="Forma"/>
            <p:cNvSpPr/>
            <p:nvPr/>
          </p:nvSpPr>
          <p:spPr>
            <a:xfrm>
              <a:off x="470" y="1604"/>
              <a:ext cx="4243820" cy="4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3921" extrusionOk="0">
                  <a:moveTo>
                    <a:pt x="0" y="5946"/>
                  </a:moveTo>
                  <a:cubicBezTo>
                    <a:pt x="652" y="10752"/>
                    <a:pt x="1591" y="6262"/>
                    <a:pt x="2869" y="5946"/>
                  </a:cubicBezTo>
                  <a:cubicBezTo>
                    <a:pt x="4147" y="5631"/>
                    <a:pt x="4261" y="8322"/>
                    <a:pt x="5306" y="5946"/>
                  </a:cubicBezTo>
                  <a:cubicBezTo>
                    <a:pt x="6352" y="3571"/>
                    <a:pt x="8084" y="-2116"/>
                    <a:pt x="8823" y="5946"/>
                  </a:cubicBezTo>
                  <a:cubicBezTo>
                    <a:pt x="9563" y="14009"/>
                    <a:pt x="10447" y="7615"/>
                    <a:pt x="11693" y="5946"/>
                  </a:cubicBezTo>
                  <a:cubicBezTo>
                    <a:pt x="12938" y="4277"/>
                    <a:pt x="13740" y="-632"/>
                    <a:pt x="14562" y="5946"/>
                  </a:cubicBezTo>
                  <a:cubicBezTo>
                    <a:pt x="15383" y="12525"/>
                    <a:pt x="17254" y="13006"/>
                    <a:pt x="18079" y="5946"/>
                  </a:cubicBezTo>
                  <a:cubicBezTo>
                    <a:pt x="18904" y="-1114"/>
                    <a:pt x="20105" y="-2805"/>
                    <a:pt x="21596" y="5946"/>
                  </a:cubicBezTo>
                  <a:cubicBezTo>
                    <a:pt x="21591" y="7463"/>
                    <a:pt x="21600" y="9870"/>
                    <a:pt x="21596" y="11055"/>
                  </a:cubicBezTo>
                  <a:cubicBezTo>
                    <a:pt x="21020" y="5600"/>
                    <a:pt x="20014" y="17749"/>
                    <a:pt x="18943" y="11055"/>
                  </a:cubicBezTo>
                  <a:cubicBezTo>
                    <a:pt x="17871" y="4362"/>
                    <a:pt x="16641" y="18795"/>
                    <a:pt x="15858" y="11055"/>
                  </a:cubicBezTo>
                  <a:cubicBezTo>
                    <a:pt x="15074" y="3315"/>
                    <a:pt x="13966" y="12434"/>
                    <a:pt x="12772" y="11055"/>
                  </a:cubicBezTo>
                  <a:cubicBezTo>
                    <a:pt x="11579" y="9676"/>
                    <a:pt x="10514" y="18144"/>
                    <a:pt x="9903" y="11055"/>
                  </a:cubicBezTo>
                  <a:cubicBezTo>
                    <a:pt x="9292" y="3966"/>
                    <a:pt x="7162" y="9471"/>
                    <a:pt x="6386" y="11055"/>
                  </a:cubicBezTo>
                  <a:cubicBezTo>
                    <a:pt x="5610" y="12640"/>
                    <a:pt x="4264" y="14794"/>
                    <a:pt x="2869" y="11055"/>
                  </a:cubicBezTo>
                  <a:cubicBezTo>
                    <a:pt x="1474" y="7316"/>
                    <a:pt x="676" y="7931"/>
                    <a:pt x="0" y="11055"/>
                  </a:cubicBezTo>
                  <a:cubicBezTo>
                    <a:pt x="3" y="9764"/>
                    <a:pt x="3" y="7532"/>
                    <a:pt x="0" y="59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Forma"/>
            <p:cNvSpPr/>
            <p:nvPr/>
          </p:nvSpPr>
          <p:spPr>
            <a:xfrm>
              <a:off x="0" y="0"/>
              <a:ext cx="4244233" cy="5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919" extrusionOk="0">
                  <a:moveTo>
                    <a:pt x="2" y="6081"/>
                  </a:moveTo>
                  <a:cubicBezTo>
                    <a:pt x="803" y="1923"/>
                    <a:pt x="1930" y="4533"/>
                    <a:pt x="2871" y="6081"/>
                  </a:cubicBezTo>
                  <a:cubicBezTo>
                    <a:pt x="3812" y="7630"/>
                    <a:pt x="4611" y="4613"/>
                    <a:pt x="5308" y="6081"/>
                  </a:cubicBezTo>
                  <a:cubicBezTo>
                    <a:pt x="6006" y="7549"/>
                    <a:pt x="6907" y="425"/>
                    <a:pt x="7962" y="6081"/>
                  </a:cubicBezTo>
                  <a:cubicBezTo>
                    <a:pt x="9016" y="11737"/>
                    <a:pt x="9733" y="12759"/>
                    <a:pt x="11262" y="6081"/>
                  </a:cubicBezTo>
                  <a:cubicBezTo>
                    <a:pt x="12792" y="-597"/>
                    <a:pt x="12800" y="-1124"/>
                    <a:pt x="14131" y="6081"/>
                  </a:cubicBezTo>
                  <a:cubicBezTo>
                    <a:pt x="15463" y="13286"/>
                    <a:pt x="16178" y="10894"/>
                    <a:pt x="16784" y="6081"/>
                  </a:cubicBezTo>
                  <a:cubicBezTo>
                    <a:pt x="17391" y="1268"/>
                    <a:pt x="20420" y="-4777"/>
                    <a:pt x="21597" y="6081"/>
                  </a:cubicBezTo>
                  <a:cubicBezTo>
                    <a:pt x="21599" y="8055"/>
                    <a:pt x="21597" y="8957"/>
                    <a:pt x="21597" y="10940"/>
                  </a:cubicBezTo>
                  <a:cubicBezTo>
                    <a:pt x="20932" y="5323"/>
                    <a:pt x="19991" y="6568"/>
                    <a:pt x="18512" y="10940"/>
                  </a:cubicBezTo>
                  <a:cubicBezTo>
                    <a:pt x="17033" y="15313"/>
                    <a:pt x="16563" y="13167"/>
                    <a:pt x="15859" y="10940"/>
                  </a:cubicBezTo>
                  <a:cubicBezTo>
                    <a:pt x="15155" y="8713"/>
                    <a:pt x="13336" y="13752"/>
                    <a:pt x="12342" y="10940"/>
                  </a:cubicBezTo>
                  <a:cubicBezTo>
                    <a:pt x="11348" y="8128"/>
                    <a:pt x="10629" y="5057"/>
                    <a:pt x="9473" y="10940"/>
                  </a:cubicBezTo>
                  <a:cubicBezTo>
                    <a:pt x="8317" y="16823"/>
                    <a:pt x="7648" y="5850"/>
                    <a:pt x="7036" y="10940"/>
                  </a:cubicBezTo>
                  <a:cubicBezTo>
                    <a:pt x="6424" y="16030"/>
                    <a:pt x="5322" y="13614"/>
                    <a:pt x="3735" y="10940"/>
                  </a:cubicBezTo>
                  <a:cubicBezTo>
                    <a:pt x="2148" y="8266"/>
                    <a:pt x="1739" y="1204"/>
                    <a:pt x="2" y="10940"/>
                  </a:cubicBezTo>
                  <a:cubicBezTo>
                    <a:pt x="-1" y="9590"/>
                    <a:pt x="-1" y="7763"/>
                    <a:pt x="2" y="6081"/>
                  </a:cubicBezTo>
                  <a:close/>
                </a:path>
              </a:pathLst>
            </a:custGeom>
            <a:noFill/>
            <a:ln w="412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r>
              <a:t>Aircraft as a Complex and Evolving Challenge</a:t>
            </a:r>
          </a:p>
        </p:txBody>
      </p:sp>
      <p:grpSp>
        <p:nvGrpSpPr>
          <p:cNvPr id="128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26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9" name="CasellaDiTesto 5"/>
          <p:cNvSpPr txBox="1"/>
          <p:nvPr/>
        </p:nvSpPr>
        <p:spPr>
          <a:xfrm>
            <a:off x="618212" y="3853284"/>
            <a:ext cx="6622114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supply chain issues, and regulatory changes add further uncertainty.</a:t>
            </a:r>
          </a:p>
        </p:txBody>
      </p:sp>
      <p:sp>
        <p:nvSpPr>
          <p:cNvPr id="130" name="CasellaDiTesto 8"/>
          <p:cNvSpPr txBox="1"/>
          <p:nvPr/>
        </p:nvSpPr>
        <p:spPr>
          <a:xfrm>
            <a:off x="618212" y="3429000"/>
            <a:ext cx="46918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0000"/>
                </a:solidFill>
              </a:defRPr>
            </a:lvl1pPr>
          </a:lstStyle>
          <a:p>
            <a:r>
              <a:t>Market volatility</a:t>
            </a:r>
          </a:p>
        </p:txBody>
      </p:sp>
      <p:pic>
        <p:nvPicPr>
          <p:cNvPr id="131" name="Picture 2" descr="Picture 2"/>
          <p:cNvPicPr>
            <a:picLocks noChangeAspect="1"/>
          </p:cNvPicPr>
          <p:nvPr/>
        </p:nvPicPr>
        <p:blipFill>
          <a:blip r:embed="rId2"/>
          <a:srcRect t="2519" r="1" b="2372"/>
          <a:stretch>
            <a:fillRect/>
          </a:stretch>
        </p:blipFill>
        <p:spPr>
          <a:xfrm>
            <a:off x="4172375" y="1911492"/>
            <a:ext cx="1441348" cy="149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asellaDiTesto 3"/>
          <p:cNvSpPr txBox="1"/>
          <p:nvPr/>
        </p:nvSpPr>
        <p:spPr>
          <a:xfrm>
            <a:off x="618211" y="2386809"/>
            <a:ext cx="32367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Technological innovation </a:t>
            </a:r>
          </a:p>
        </p:txBody>
      </p:sp>
      <p:sp>
        <p:nvSpPr>
          <p:cNvPr id="133" name="CasellaDiTesto 4"/>
          <p:cNvSpPr txBox="1"/>
          <p:nvPr/>
        </p:nvSpPr>
        <p:spPr>
          <a:xfrm>
            <a:off x="618212" y="2750423"/>
            <a:ext cx="3749448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r>
              <a:t>(e.g. electric propulsion, lighter materials) makes traditional valuation methods less effective.</a:t>
            </a:r>
          </a:p>
        </p:txBody>
      </p:sp>
      <p:pic>
        <p:nvPicPr>
          <p:cNvPr id="134" name="Picture 6" descr="Picture 6"/>
          <p:cNvPicPr>
            <a:picLocks noChangeAspect="1"/>
          </p:cNvPicPr>
          <p:nvPr/>
        </p:nvPicPr>
        <p:blipFill>
          <a:blip r:embed="rId3"/>
          <a:srcRect l="28333"/>
          <a:stretch>
            <a:fillRect/>
          </a:stretch>
        </p:blipFill>
        <p:spPr>
          <a:xfrm>
            <a:off x="6582293" y="2750423"/>
            <a:ext cx="5227464" cy="340389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CasellaDiTesto 10"/>
          <p:cNvSpPr txBox="1"/>
          <p:nvPr/>
        </p:nvSpPr>
        <p:spPr>
          <a:xfrm>
            <a:off x="436325" y="7069660"/>
            <a:ext cx="46918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/>
            </a:lvl1pPr>
          </a:lstStyle>
          <a:p>
            <a:r>
              <a:t>Traditional valuation</a:t>
            </a:r>
          </a:p>
        </p:txBody>
      </p:sp>
      <p:sp>
        <p:nvSpPr>
          <p:cNvPr id="136" name="CasellaDiTesto 11"/>
          <p:cNvSpPr txBox="1"/>
          <p:nvPr/>
        </p:nvSpPr>
        <p:spPr>
          <a:xfrm>
            <a:off x="436325" y="7544978"/>
            <a:ext cx="6622114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Aircraft appraisals are often slow, expensive, and subjective.</a:t>
            </a:r>
          </a:p>
        </p:txBody>
      </p:sp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660" y="2571475"/>
            <a:ext cx="3571876" cy="289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4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Feature engineering</a:t>
            </a:r>
          </a:p>
        </p:txBody>
      </p:sp>
      <p:grpSp>
        <p:nvGrpSpPr>
          <p:cNvPr id="607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05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08" name="CasellaDiTesto 1"/>
          <p:cNvSpPr txBox="1"/>
          <p:nvPr/>
        </p:nvSpPr>
        <p:spPr>
          <a:xfrm>
            <a:off x="684600" y="3132099"/>
            <a:ext cx="10849660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To address </a:t>
            </a:r>
            <a:r>
              <a:rPr b="1">
                <a:solidFill>
                  <a:srgbClr val="FF0000"/>
                </a:solidFill>
              </a:rPr>
              <a:t>high VIF values</a:t>
            </a:r>
            <a:r>
              <a:t>, </a:t>
            </a:r>
          </a:p>
          <a:p>
            <a:pPr>
              <a:defRPr sz="2200"/>
            </a:pPr>
            <a:r>
              <a:t>we implemented an </a:t>
            </a:r>
            <a:r>
              <a:rPr b="1" u="sng">
                <a:solidFill>
                  <a:srgbClr val="FF0000"/>
                </a:solidFill>
              </a:rPr>
              <a:t>iterative procedure</a:t>
            </a:r>
            <a:r>
              <a:t> that </a:t>
            </a:r>
            <a:r>
              <a:rPr b="1" u="sng">
                <a:solidFill>
                  <a:srgbClr val="FF0000"/>
                </a:solidFill>
              </a:rPr>
              <a:t>removes one variable at a time</a:t>
            </a:r>
            <a:r>
              <a:rPr b="1"/>
              <a:t> </a:t>
            </a:r>
            <a:r>
              <a:t>based on the highest VIF score. At each step, </a:t>
            </a:r>
            <a:r>
              <a:rPr b="1" u="sng">
                <a:solidFill>
                  <a:srgbClr val="FF0000"/>
                </a:solidFill>
              </a:rPr>
              <a:t>the VIF is recalculated until all remaining variables have a VIF below a defined threshold of 10</a:t>
            </a:r>
            <a:r>
              <a:t>. This approach helps reduce multicollinearity while preserving the most relevant features.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1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Feature engineering</a:t>
            </a:r>
          </a:p>
        </p:txBody>
      </p:sp>
      <p:grpSp>
        <p:nvGrpSpPr>
          <p:cNvPr id="614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12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615" name="Tabella 2"/>
          <p:cNvGraphicFramePr/>
          <p:nvPr/>
        </p:nvGraphicFramePr>
        <p:xfrm>
          <a:off x="772875" y="2563620"/>
          <a:ext cx="4874908" cy="35997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54.83</a:t>
                      </a:r>
                    </a:p>
                  </a:txBody>
                  <a:tcPr marL="45720" marR="45720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17.19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19.27</a:t>
                      </a:r>
                    </a:p>
                  </a:txBody>
                  <a:tcPr marL="45720" marR="45720" horzOverflow="overflow">
                    <a:solidFill>
                      <a:srgbClr val="CCD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18.83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21.69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19.27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12.82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7.40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16" name="Tabella 3"/>
          <p:cNvGraphicFramePr/>
          <p:nvPr/>
        </p:nvGraphicFramePr>
        <p:xfrm>
          <a:off x="6480914" y="2563620"/>
          <a:ext cx="4874908" cy="31971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6.33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5.23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5.75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5.35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4.14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5.53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6.04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9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Feature engineering</a:t>
            </a:r>
          </a:p>
        </p:txBody>
      </p:sp>
      <p:grpSp>
        <p:nvGrpSpPr>
          <p:cNvPr id="622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20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623" name="Tabella 2"/>
          <p:cNvGraphicFramePr/>
          <p:nvPr/>
        </p:nvGraphicFramePr>
        <p:xfrm>
          <a:off x="772875" y="2563620"/>
          <a:ext cx="4874908" cy="35997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landing_distance </a:t>
                      </a:r>
                    </a:p>
                  </a:txBody>
                  <a:tcPr marL="45720" marR="45720" horzOverflow="overflow">
                    <a:solidFill>
                      <a:srgbClr val="F2AA8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54.83</a:t>
                      </a:r>
                    </a:p>
                  </a:txBody>
                  <a:tcPr marL="45720" marR="45720" horzOverflow="overflow">
                    <a:solidFill>
                      <a:srgbClr val="F2A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empty_weight </a:t>
                      </a:r>
                    </a:p>
                  </a:txBody>
                  <a:tcPr marL="45720" marR="45720" horzOverflow="overflow">
                    <a:solidFill>
                      <a:srgbClr val="F2AA8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17.19</a:t>
                      </a:r>
                    </a:p>
                  </a:txBody>
                  <a:tcPr marL="45720" marR="45720" horzOverflow="overflow">
                    <a:solidFill>
                      <a:srgbClr val="F2A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19.27</a:t>
                      </a:r>
                    </a:p>
                  </a:txBody>
                  <a:tcPr marL="45720" marR="45720" horzOverflow="overflow">
                    <a:solidFill>
                      <a:srgbClr val="CCD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fuel_tank  </a:t>
                      </a:r>
                    </a:p>
                  </a:txBody>
                  <a:tcPr marL="45720" marR="45720" horzOverflow="overflow">
                    <a:solidFill>
                      <a:srgbClr val="F2AA8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18.83</a:t>
                      </a:r>
                    </a:p>
                  </a:txBody>
                  <a:tcPr marL="45720" marR="45720" horzOverflow="overflow">
                    <a:solidFill>
                      <a:srgbClr val="F2A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21.69</a:t>
                      </a:r>
                    </a:p>
                  </a:txBody>
                  <a:tcPr marL="45720" marR="45720" horzOverflow="overflow">
                    <a:solidFill>
                      <a:srgbClr val="FF29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length</a:t>
                      </a:r>
                    </a:p>
                  </a:txBody>
                  <a:tcPr marL="45720" marR="45720" horzOverflow="overflow">
                    <a:solidFill>
                      <a:srgbClr val="F2AA8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19.27</a:t>
                      </a:r>
                    </a:p>
                  </a:txBody>
                  <a:tcPr marL="45720" marR="45720" horzOverflow="overflow">
                    <a:solidFill>
                      <a:srgbClr val="F2A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cruise_speed   </a:t>
                      </a:r>
                    </a:p>
                  </a:txBody>
                  <a:tcPr marL="45720" marR="45720" horzOverflow="overflow">
                    <a:solidFill>
                      <a:srgbClr val="F2AA8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12.82</a:t>
                      </a:r>
                    </a:p>
                  </a:txBody>
                  <a:tcPr marL="45720" marR="45720" horzOverflow="overflow">
                    <a:solidFill>
                      <a:srgbClr val="F2A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7.40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24" name="Tabella 3"/>
          <p:cNvGraphicFramePr/>
          <p:nvPr/>
        </p:nvGraphicFramePr>
        <p:xfrm>
          <a:off x="6480914" y="2563620"/>
          <a:ext cx="4874908" cy="31971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6.33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5.23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5.75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5.35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4.14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5.53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6.04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7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Feature engineering</a:t>
            </a:r>
          </a:p>
        </p:txBody>
      </p:sp>
      <p:grpSp>
        <p:nvGrpSpPr>
          <p:cNvPr id="630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28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631" name="Tabella 2"/>
          <p:cNvGraphicFramePr/>
          <p:nvPr/>
        </p:nvGraphicFramePr>
        <p:xfrm>
          <a:off x="772875" y="3020820"/>
          <a:ext cx="4874908" cy="23998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32" name="Tabella 3"/>
          <p:cNvGraphicFramePr/>
          <p:nvPr/>
        </p:nvGraphicFramePr>
        <p:xfrm>
          <a:off x="6480914" y="3020820"/>
          <a:ext cx="4874908" cy="23978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5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Feature engineering</a:t>
            </a:r>
          </a:p>
        </p:txBody>
      </p:sp>
      <p:grpSp>
        <p:nvGrpSpPr>
          <p:cNvPr id="638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36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639" name="Tabella 2"/>
          <p:cNvGraphicFramePr/>
          <p:nvPr/>
        </p:nvGraphicFramePr>
        <p:xfrm>
          <a:off x="772875" y="3020820"/>
          <a:ext cx="4874908" cy="23998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40" name="Tabella 3"/>
          <p:cNvGraphicFramePr/>
          <p:nvPr/>
        </p:nvGraphicFramePr>
        <p:xfrm>
          <a:off x="6480914" y="3020820"/>
          <a:ext cx="4874908" cy="23978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3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Correlation matrix</a:t>
            </a:r>
          </a:p>
        </p:txBody>
      </p:sp>
      <p:grpSp>
        <p:nvGrpSpPr>
          <p:cNvPr id="646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644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47" name="Immagine 3" descr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0"/>
            <a:ext cx="7493887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Feature engineering</a:t>
            </a:r>
          </a:p>
        </p:txBody>
      </p:sp>
      <p:grpSp>
        <p:nvGrpSpPr>
          <p:cNvPr id="653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51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654" name="Tabella 1"/>
          <p:cNvGraphicFramePr/>
          <p:nvPr/>
        </p:nvGraphicFramePr>
        <p:xfrm>
          <a:off x="772875" y="2283013"/>
          <a:ext cx="4874908" cy="23998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55" name="Tabella 4"/>
          <p:cNvGraphicFramePr/>
          <p:nvPr/>
        </p:nvGraphicFramePr>
        <p:xfrm>
          <a:off x="6480914" y="2283013"/>
          <a:ext cx="4874908" cy="23978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Feature engineering</a:t>
            </a:r>
          </a:p>
        </p:txBody>
      </p:sp>
      <p:grpSp>
        <p:nvGrpSpPr>
          <p:cNvPr id="661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59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662" name="Tabella 1"/>
          <p:cNvGraphicFramePr/>
          <p:nvPr/>
        </p:nvGraphicFramePr>
        <p:xfrm>
          <a:off x="772875" y="2283013"/>
          <a:ext cx="4874908" cy="23998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63" name="Tabella 4"/>
          <p:cNvGraphicFramePr/>
          <p:nvPr/>
        </p:nvGraphicFramePr>
        <p:xfrm>
          <a:off x="6480914" y="2283013"/>
          <a:ext cx="4874908" cy="23978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64" name="CasellaDiTesto 2"/>
              <p:cNvSpPr txBox="1"/>
              <p:nvPr/>
            </p:nvSpPr>
            <p:spPr>
              <a:xfrm>
                <a:off x="3517108" y="5403003"/>
                <a:ext cx="4904008" cy="59316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𝑟𝑜𝑐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𝑒𝑛𝑔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𝑟𝑜𝑐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𝑒𝑛𝑔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𝑟𝑜𝑐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sz="2200"/>
              </a:p>
            </p:txBody>
          </p:sp>
        </mc:Choice>
        <mc:Fallback>
          <p:sp>
            <p:nvSpPr>
              <p:cNvPr id="664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8" y="5403003"/>
                <a:ext cx="4904008" cy="593168"/>
              </a:xfrm>
              <a:prstGeom prst="rect">
                <a:avLst/>
              </a:prstGeom>
              <a:blipFill>
                <a:blip r:embed="rId2"/>
                <a:stretch>
                  <a:fillRect r="-2114" b="-71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7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Feature engineering</a:t>
            </a:r>
          </a:p>
        </p:txBody>
      </p:sp>
      <p:grpSp>
        <p:nvGrpSpPr>
          <p:cNvPr id="670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68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671" name="Tabella 1"/>
          <p:cNvGraphicFramePr/>
          <p:nvPr/>
        </p:nvGraphicFramePr>
        <p:xfrm>
          <a:off x="772875" y="2283013"/>
          <a:ext cx="4874908" cy="23998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72" name="Tabella 4"/>
          <p:cNvGraphicFramePr/>
          <p:nvPr/>
        </p:nvGraphicFramePr>
        <p:xfrm>
          <a:off x="6480914" y="2283013"/>
          <a:ext cx="4874908" cy="23978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73" name="CasellaDiTesto 2"/>
              <p:cNvSpPr txBox="1"/>
              <p:nvPr/>
            </p:nvSpPr>
            <p:spPr>
              <a:xfrm>
                <a:off x="3423351" y="5403003"/>
                <a:ext cx="5091522" cy="23888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𝑚𝑎𝑟𝑔𝑖𝑛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𝑠𝑡𝑎𝑙𝑙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𝑠𝑝𝑒𝑒𝑑</m:t>
                      </m:r>
                    </m:oMath>
                  </m:oMathPara>
                </a14:m>
                <a:endParaRPr sz="2200"/>
              </a:p>
            </p:txBody>
          </p:sp>
        </mc:Choice>
        <mc:Fallback>
          <p:sp>
            <p:nvSpPr>
              <p:cNvPr id="67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351" y="5403003"/>
                <a:ext cx="5091522" cy="238888"/>
              </a:xfrm>
              <a:prstGeom prst="rect">
                <a:avLst/>
              </a:prstGeom>
              <a:blipFill>
                <a:blip r:embed="rId2"/>
                <a:stretch>
                  <a:fillRect l="-2635" r="-7305" b="-87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6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Feature engineering</a:t>
            </a:r>
          </a:p>
        </p:txBody>
      </p:sp>
      <p:grpSp>
        <p:nvGrpSpPr>
          <p:cNvPr id="679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77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680" name="Tabella 1"/>
          <p:cNvGraphicFramePr/>
          <p:nvPr/>
        </p:nvGraphicFramePr>
        <p:xfrm>
          <a:off x="772875" y="2283013"/>
          <a:ext cx="4874908" cy="239982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horzOverflow="overflow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81" name="Tabella 4"/>
          <p:cNvGraphicFramePr/>
          <p:nvPr/>
        </p:nvGraphicFramePr>
        <p:xfrm>
          <a:off x="6480914" y="2283013"/>
          <a:ext cx="4874908" cy="239788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37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74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82" name="CasellaDiTesto 2"/>
              <p:cNvSpPr txBox="1"/>
              <p:nvPr/>
            </p:nvSpPr>
            <p:spPr>
              <a:xfrm>
                <a:off x="3615145" y="5235052"/>
                <a:ext cx="4957112" cy="63088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𝑒𝑛𝑔𝑖𝑛𝑒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𝑝𝑜𝑤𝑒𝑟</m:t>
                          </m:r>
                        </m:num>
                        <m:den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𝑡𝑎𝑘𝑒𝑜𝑓𝑓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den>
                      </m:f>
                    </m:oMath>
                  </m:oMathPara>
                </a14:m>
                <a:endParaRPr sz="2200"/>
              </a:p>
            </p:txBody>
          </p:sp>
        </mc:Choice>
        <mc:Fallback>
          <p:sp>
            <p:nvSpPr>
              <p:cNvPr id="682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145" y="5235052"/>
                <a:ext cx="4957112" cy="630887"/>
              </a:xfrm>
              <a:prstGeom prst="rect">
                <a:avLst/>
              </a:prstGeom>
              <a:blipFill>
                <a:blip r:embed="rId2"/>
                <a:stretch>
                  <a:fillRect r="-2460" b="-97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r>
              <a:t>Aircraft as a Complex and Evolving Challenge</a:t>
            </a:r>
          </a:p>
        </p:txBody>
      </p:sp>
      <p:grpSp>
        <p:nvGrpSpPr>
          <p:cNvPr id="143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41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44" name="Picture 2" descr="Picture 2"/>
          <p:cNvPicPr>
            <a:picLocks noChangeAspect="1"/>
          </p:cNvPicPr>
          <p:nvPr/>
        </p:nvPicPr>
        <p:blipFill>
          <a:blip r:embed="rId2"/>
          <a:srcRect t="2519" r="1" b="2372"/>
          <a:stretch>
            <a:fillRect/>
          </a:stretch>
        </p:blipFill>
        <p:spPr>
          <a:xfrm>
            <a:off x="4172375" y="1911492"/>
            <a:ext cx="1441348" cy="149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asellaDiTesto 3"/>
          <p:cNvSpPr txBox="1"/>
          <p:nvPr/>
        </p:nvSpPr>
        <p:spPr>
          <a:xfrm>
            <a:off x="618211" y="2386809"/>
            <a:ext cx="32367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Technological innovation </a:t>
            </a:r>
          </a:p>
        </p:txBody>
      </p:sp>
      <p:sp>
        <p:nvSpPr>
          <p:cNvPr id="146" name="CasellaDiTesto 4"/>
          <p:cNvSpPr txBox="1"/>
          <p:nvPr/>
        </p:nvSpPr>
        <p:spPr>
          <a:xfrm>
            <a:off x="618212" y="2750423"/>
            <a:ext cx="3749448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r>
              <a:t>(e.g. electric propulsion, lighter materials) makes traditional valuation methods less effective.</a:t>
            </a:r>
          </a:p>
        </p:txBody>
      </p:sp>
      <p:sp>
        <p:nvSpPr>
          <p:cNvPr id="147" name="CasellaDiTesto 6"/>
          <p:cNvSpPr txBox="1"/>
          <p:nvPr/>
        </p:nvSpPr>
        <p:spPr>
          <a:xfrm>
            <a:off x="618212" y="4295669"/>
            <a:ext cx="3508443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r>
              <a:t>supply chain issues, and regulatory changes add further uncertainty.</a:t>
            </a:r>
          </a:p>
        </p:txBody>
      </p:sp>
      <p:sp>
        <p:nvSpPr>
          <p:cNvPr id="148" name="CasellaDiTesto 7"/>
          <p:cNvSpPr txBox="1"/>
          <p:nvPr/>
        </p:nvSpPr>
        <p:spPr>
          <a:xfrm>
            <a:off x="618211" y="3958675"/>
            <a:ext cx="4691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Market volatility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3"/>
          <a:srcRect l="28333"/>
          <a:stretch>
            <a:fillRect/>
          </a:stretch>
        </p:blipFill>
        <p:spPr>
          <a:xfrm>
            <a:off x="4024405" y="3582934"/>
            <a:ext cx="2283599" cy="1486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716" y="1541162"/>
            <a:ext cx="4727706" cy="471245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sellaDiTesto 13"/>
          <p:cNvSpPr txBox="1"/>
          <p:nvPr/>
        </p:nvSpPr>
        <p:spPr>
          <a:xfrm>
            <a:off x="770610" y="6139043"/>
            <a:ext cx="6304028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r>
              <a:t>Aircraft appraisals are often slow, expensive, and subjective.</a:t>
            </a:r>
          </a:p>
        </p:txBody>
      </p:sp>
      <p:sp>
        <p:nvSpPr>
          <p:cNvPr id="152" name="CasellaDiTesto 14"/>
          <p:cNvSpPr txBox="1"/>
          <p:nvPr/>
        </p:nvSpPr>
        <p:spPr>
          <a:xfrm>
            <a:off x="770611" y="5598052"/>
            <a:ext cx="46918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0000"/>
                </a:solidFill>
              </a:defRPr>
            </a:lvl1pPr>
          </a:lstStyle>
          <a:p>
            <a:r>
              <a:t>Traditional valuation</a:t>
            </a:r>
          </a:p>
        </p:txBody>
      </p:sp>
      <p:pic>
        <p:nvPicPr>
          <p:cNvPr id="153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347" y="2433479"/>
            <a:ext cx="4594396" cy="3724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9116" y="1693561"/>
            <a:ext cx="4727706" cy="4712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5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Result</a:t>
            </a:r>
          </a:p>
        </p:txBody>
      </p:sp>
      <p:grpSp>
        <p:nvGrpSpPr>
          <p:cNvPr id="688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86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689" name="Tabella 1"/>
          <p:cNvGraphicFramePr/>
          <p:nvPr/>
        </p:nvGraphicFramePr>
        <p:xfrm>
          <a:off x="2719797" y="2425762"/>
          <a:ext cx="6747806" cy="387544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7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3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363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63285" marR="63285" marT="63285" marB="6328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const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2327.79</a:t>
                      </a:r>
                    </a:p>
                  </a:txBody>
                  <a:tcPr marL="63285" marR="63285" marT="63285" marB="6328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roc_mean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5.88</a:t>
                      </a:r>
                    </a:p>
                  </a:txBody>
                  <a:tcPr marL="63285" marR="63285" marT="63285" marB="63285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speed_margin 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3.63</a:t>
                      </a:r>
                    </a:p>
                  </a:txBody>
                  <a:tcPr marL="63285" marR="63285" marT="63285" marB="63285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power_per_distance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3.14</a:t>
                      </a:r>
                    </a:p>
                  </a:txBody>
                  <a:tcPr marL="63285" marR="63285" marT="63285" marB="63285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wing_span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2.12</a:t>
                      </a:r>
                    </a:p>
                  </a:txBody>
                  <a:tcPr marL="63285" marR="63285" marT="63285" marB="63285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range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2.90</a:t>
                      </a:r>
                    </a:p>
                  </a:txBody>
                  <a:tcPr marL="63285" marR="63285" marT="63285" marB="6328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2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Result</a:t>
            </a:r>
          </a:p>
        </p:txBody>
      </p:sp>
      <p:grpSp>
        <p:nvGrpSpPr>
          <p:cNvPr id="695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93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aphicFrame>
        <p:nvGraphicFramePr>
          <p:cNvPr id="696" name="Tabella 1"/>
          <p:cNvGraphicFramePr/>
          <p:nvPr/>
        </p:nvGraphicFramePr>
        <p:xfrm>
          <a:off x="2719797" y="2425762"/>
          <a:ext cx="6747806" cy="387544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73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3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363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63285" marR="63285" marT="63285" marB="63285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const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2327.79</a:t>
                      </a:r>
                    </a:p>
                  </a:txBody>
                  <a:tcPr marL="63285" marR="63285" marT="63285" marB="63285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roc_mean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5.88</a:t>
                      </a:r>
                    </a:p>
                  </a:txBody>
                  <a:tcPr marL="63285" marR="63285" marT="63285" marB="63285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speed_margin 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3.63</a:t>
                      </a:r>
                    </a:p>
                  </a:txBody>
                  <a:tcPr marL="63285" marR="63285" marT="63285" marB="63285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power_per_distance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3.14</a:t>
                      </a:r>
                    </a:p>
                  </a:txBody>
                  <a:tcPr marL="63285" marR="63285" marT="63285" marB="63285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wing_span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2.12</a:t>
                      </a:r>
                    </a:p>
                  </a:txBody>
                  <a:tcPr marL="63285" marR="63285" marT="63285" marB="63285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range </a:t>
                      </a:r>
                    </a:p>
                  </a:txBody>
                  <a:tcPr marL="63285" marR="63285" marT="63285" marB="6328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2.90</a:t>
                      </a:r>
                    </a:p>
                  </a:txBody>
                  <a:tcPr marL="63285" marR="63285" marT="63285" marB="63285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9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Correlation matrix</a:t>
            </a:r>
          </a:p>
        </p:txBody>
      </p:sp>
      <p:grpSp>
        <p:nvGrpSpPr>
          <p:cNvPr id="702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700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03" name="Immagine 2" descr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74" y="0"/>
            <a:ext cx="770914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Rectangle 3117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6" name="Graphic 33"/>
          <p:cNvSpPr/>
          <p:nvPr/>
        </p:nvSpPr>
        <p:spPr>
          <a:xfrm>
            <a:off x="1310784" y="0"/>
            <a:ext cx="957043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extrusionOk="0">
                <a:moveTo>
                  <a:pt x="21564" y="10924"/>
                </a:moveTo>
                <a:cubicBezTo>
                  <a:pt x="21535" y="10540"/>
                  <a:pt x="21553" y="10152"/>
                  <a:pt x="21537" y="9766"/>
                </a:cubicBezTo>
                <a:cubicBezTo>
                  <a:pt x="21500" y="8819"/>
                  <a:pt x="21391" y="7881"/>
                  <a:pt x="21211" y="6967"/>
                </a:cubicBezTo>
                <a:cubicBezTo>
                  <a:pt x="20760" y="4701"/>
                  <a:pt x="19879" y="2648"/>
                  <a:pt x="18662" y="1023"/>
                </a:cubicBezTo>
                <a:cubicBezTo>
                  <a:pt x="18404" y="682"/>
                  <a:pt x="18147" y="336"/>
                  <a:pt x="17885" y="0"/>
                </a:cubicBezTo>
                <a:lnTo>
                  <a:pt x="4232" y="0"/>
                </a:lnTo>
                <a:cubicBezTo>
                  <a:pt x="3548" y="840"/>
                  <a:pt x="2939" y="1792"/>
                  <a:pt x="2419" y="2836"/>
                </a:cubicBezTo>
                <a:cubicBezTo>
                  <a:pt x="1446" y="4767"/>
                  <a:pt x="757" y="6882"/>
                  <a:pt x="315" y="9156"/>
                </a:cubicBezTo>
                <a:cubicBezTo>
                  <a:pt x="258" y="9457"/>
                  <a:pt x="209" y="9762"/>
                  <a:pt x="155" y="10066"/>
                </a:cubicBezTo>
                <a:cubicBezTo>
                  <a:pt x="149" y="10098"/>
                  <a:pt x="155" y="10137"/>
                  <a:pt x="124" y="10167"/>
                </a:cubicBezTo>
                <a:cubicBezTo>
                  <a:pt x="138" y="9334"/>
                  <a:pt x="217" y="8505"/>
                  <a:pt x="360" y="7695"/>
                </a:cubicBezTo>
                <a:cubicBezTo>
                  <a:pt x="745" y="5498"/>
                  <a:pt x="1521" y="3597"/>
                  <a:pt x="2614" y="1939"/>
                </a:cubicBezTo>
                <a:cubicBezTo>
                  <a:pt x="3087" y="1224"/>
                  <a:pt x="3610" y="575"/>
                  <a:pt x="4174" y="2"/>
                </a:cubicBezTo>
                <a:lnTo>
                  <a:pt x="3966" y="2"/>
                </a:lnTo>
                <a:cubicBezTo>
                  <a:pt x="2887" y="1150"/>
                  <a:pt x="1972" y="2513"/>
                  <a:pt x="1271" y="4151"/>
                </a:cubicBezTo>
                <a:cubicBezTo>
                  <a:pt x="648" y="5610"/>
                  <a:pt x="241" y="7177"/>
                  <a:pt x="77" y="8865"/>
                </a:cubicBezTo>
                <a:cubicBezTo>
                  <a:pt x="-8" y="9715"/>
                  <a:pt x="-7" y="10573"/>
                  <a:pt x="7" y="11432"/>
                </a:cubicBezTo>
                <a:cubicBezTo>
                  <a:pt x="43" y="13680"/>
                  <a:pt x="513" y="15746"/>
                  <a:pt x="1344" y="17660"/>
                </a:cubicBezTo>
                <a:cubicBezTo>
                  <a:pt x="1892" y="18922"/>
                  <a:pt x="2603" y="19993"/>
                  <a:pt x="3422" y="20923"/>
                </a:cubicBezTo>
                <a:cubicBezTo>
                  <a:pt x="3626" y="21156"/>
                  <a:pt x="3836" y="21377"/>
                  <a:pt x="4051" y="21586"/>
                </a:cubicBezTo>
                <a:lnTo>
                  <a:pt x="4274" y="21586"/>
                </a:lnTo>
                <a:cubicBezTo>
                  <a:pt x="3135" y="20520"/>
                  <a:pt x="2177" y="19197"/>
                  <a:pt x="1444" y="17564"/>
                </a:cubicBezTo>
                <a:cubicBezTo>
                  <a:pt x="1358" y="17371"/>
                  <a:pt x="1272" y="17175"/>
                  <a:pt x="1198" y="16969"/>
                </a:cubicBezTo>
                <a:cubicBezTo>
                  <a:pt x="1224" y="16957"/>
                  <a:pt x="1229" y="16981"/>
                  <a:pt x="1237" y="16998"/>
                </a:cubicBezTo>
                <a:cubicBezTo>
                  <a:pt x="2054" y="18808"/>
                  <a:pt x="3104" y="20310"/>
                  <a:pt x="4324" y="21588"/>
                </a:cubicBezTo>
                <a:lnTo>
                  <a:pt x="17153" y="21600"/>
                </a:lnTo>
                <a:cubicBezTo>
                  <a:pt x="17455" y="21286"/>
                  <a:pt x="17746" y="20951"/>
                  <a:pt x="18023" y="20596"/>
                </a:cubicBezTo>
                <a:cubicBezTo>
                  <a:pt x="19282" y="18985"/>
                  <a:pt x="20268" y="17104"/>
                  <a:pt x="20891" y="14871"/>
                </a:cubicBezTo>
                <a:cubicBezTo>
                  <a:pt x="21173" y="13866"/>
                  <a:pt x="21359" y="12813"/>
                  <a:pt x="21442" y="11740"/>
                </a:cubicBezTo>
                <a:cubicBezTo>
                  <a:pt x="21447" y="11680"/>
                  <a:pt x="21452" y="11620"/>
                  <a:pt x="21458" y="11552"/>
                </a:cubicBezTo>
                <a:cubicBezTo>
                  <a:pt x="21484" y="11577"/>
                  <a:pt x="21477" y="11611"/>
                  <a:pt x="21477" y="11637"/>
                </a:cubicBezTo>
                <a:cubicBezTo>
                  <a:pt x="21499" y="12615"/>
                  <a:pt x="21415" y="13592"/>
                  <a:pt x="21228" y="14535"/>
                </a:cubicBezTo>
                <a:cubicBezTo>
                  <a:pt x="20885" y="16267"/>
                  <a:pt x="20241" y="17765"/>
                  <a:pt x="19384" y="19094"/>
                </a:cubicBezTo>
                <a:cubicBezTo>
                  <a:pt x="18759" y="20063"/>
                  <a:pt x="18051" y="20887"/>
                  <a:pt x="17280" y="21600"/>
                </a:cubicBezTo>
                <a:lnTo>
                  <a:pt x="17507" y="21600"/>
                </a:lnTo>
                <a:cubicBezTo>
                  <a:pt x="18435" y="20714"/>
                  <a:pt x="19263" y="19667"/>
                  <a:pt x="19955" y="18409"/>
                </a:cubicBezTo>
                <a:cubicBezTo>
                  <a:pt x="20582" y="17272"/>
                  <a:pt x="21056" y="16025"/>
                  <a:pt x="21336" y="14640"/>
                </a:cubicBezTo>
                <a:cubicBezTo>
                  <a:pt x="21475" y="13955"/>
                  <a:pt x="21560" y="13251"/>
                  <a:pt x="21591" y="12541"/>
                </a:cubicBezTo>
                <a:cubicBezTo>
                  <a:pt x="21592" y="12515"/>
                  <a:pt x="21576" y="11082"/>
                  <a:pt x="21564" y="10924"/>
                </a:cubicBezTo>
                <a:close/>
                <a:moveTo>
                  <a:pt x="19053" y="1851"/>
                </a:moveTo>
                <a:cubicBezTo>
                  <a:pt x="20517" y="4137"/>
                  <a:pt x="21302" y="6813"/>
                  <a:pt x="21409" y="9877"/>
                </a:cubicBezTo>
                <a:cubicBezTo>
                  <a:pt x="21032" y="6970"/>
                  <a:pt x="20297" y="4267"/>
                  <a:pt x="19053" y="18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09" name="sketch line"/>
          <p:cNvGrpSpPr/>
          <p:nvPr/>
        </p:nvGrpSpPr>
        <p:grpSpPr>
          <a:xfrm>
            <a:off x="3973735" y="4150608"/>
            <a:ext cx="4244291" cy="52391"/>
            <a:chOff x="0" y="0"/>
            <a:chExt cx="4244289" cy="52390"/>
          </a:xfrm>
        </p:grpSpPr>
        <p:sp>
          <p:nvSpPr>
            <p:cNvPr id="707" name="Forma"/>
            <p:cNvSpPr/>
            <p:nvPr/>
          </p:nvSpPr>
          <p:spPr>
            <a:xfrm>
              <a:off x="470" y="1604"/>
              <a:ext cx="4243820" cy="4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3921" extrusionOk="0">
                  <a:moveTo>
                    <a:pt x="0" y="5946"/>
                  </a:moveTo>
                  <a:cubicBezTo>
                    <a:pt x="652" y="10752"/>
                    <a:pt x="1591" y="6262"/>
                    <a:pt x="2869" y="5946"/>
                  </a:cubicBezTo>
                  <a:cubicBezTo>
                    <a:pt x="4147" y="5631"/>
                    <a:pt x="4261" y="8322"/>
                    <a:pt x="5306" y="5946"/>
                  </a:cubicBezTo>
                  <a:cubicBezTo>
                    <a:pt x="6352" y="3571"/>
                    <a:pt x="8084" y="-2116"/>
                    <a:pt x="8823" y="5946"/>
                  </a:cubicBezTo>
                  <a:cubicBezTo>
                    <a:pt x="9563" y="14009"/>
                    <a:pt x="10447" y="7615"/>
                    <a:pt x="11693" y="5946"/>
                  </a:cubicBezTo>
                  <a:cubicBezTo>
                    <a:pt x="12938" y="4277"/>
                    <a:pt x="13740" y="-632"/>
                    <a:pt x="14562" y="5946"/>
                  </a:cubicBezTo>
                  <a:cubicBezTo>
                    <a:pt x="15383" y="12525"/>
                    <a:pt x="17254" y="13006"/>
                    <a:pt x="18079" y="5946"/>
                  </a:cubicBezTo>
                  <a:cubicBezTo>
                    <a:pt x="18904" y="-1114"/>
                    <a:pt x="20105" y="-2805"/>
                    <a:pt x="21596" y="5946"/>
                  </a:cubicBezTo>
                  <a:cubicBezTo>
                    <a:pt x="21591" y="7463"/>
                    <a:pt x="21600" y="9870"/>
                    <a:pt x="21596" y="11055"/>
                  </a:cubicBezTo>
                  <a:cubicBezTo>
                    <a:pt x="21020" y="5600"/>
                    <a:pt x="20014" y="17749"/>
                    <a:pt x="18943" y="11055"/>
                  </a:cubicBezTo>
                  <a:cubicBezTo>
                    <a:pt x="17871" y="4362"/>
                    <a:pt x="16641" y="18795"/>
                    <a:pt x="15858" y="11055"/>
                  </a:cubicBezTo>
                  <a:cubicBezTo>
                    <a:pt x="15074" y="3315"/>
                    <a:pt x="13966" y="12434"/>
                    <a:pt x="12772" y="11055"/>
                  </a:cubicBezTo>
                  <a:cubicBezTo>
                    <a:pt x="11579" y="9676"/>
                    <a:pt x="10514" y="18144"/>
                    <a:pt x="9903" y="11055"/>
                  </a:cubicBezTo>
                  <a:cubicBezTo>
                    <a:pt x="9292" y="3966"/>
                    <a:pt x="7162" y="9471"/>
                    <a:pt x="6386" y="11055"/>
                  </a:cubicBezTo>
                  <a:cubicBezTo>
                    <a:pt x="5610" y="12640"/>
                    <a:pt x="4264" y="14794"/>
                    <a:pt x="2869" y="11055"/>
                  </a:cubicBezTo>
                  <a:cubicBezTo>
                    <a:pt x="1474" y="7316"/>
                    <a:pt x="676" y="7931"/>
                    <a:pt x="0" y="11055"/>
                  </a:cubicBezTo>
                  <a:cubicBezTo>
                    <a:pt x="3" y="9764"/>
                    <a:pt x="3" y="7532"/>
                    <a:pt x="0" y="59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Forma"/>
            <p:cNvSpPr/>
            <p:nvPr/>
          </p:nvSpPr>
          <p:spPr>
            <a:xfrm>
              <a:off x="0" y="0"/>
              <a:ext cx="4244233" cy="5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919" extrusionOk="0">
                  <a:moveTo>
                    <a:pt x="2" y="6081"/>
                  </a:moveTo>
                  <a:cubicBezTo>
                    <a:pt x="803" y="1923"/>
                    <a:pt x="1930" y="4533"/>
                    <a:pt x="2871" y="6081"/>
                  </a:cubicBezTo>
                  <a:cubicBezTo>
                    <a:pt x="3812" y="7630"/>
                    <a:pt x="4611" y="4613"/>
                    <a:pt x="5308" y="6081"/>
                  </a:cubicBezTo>
                  <a:cubicBezTo>
                    <a:pt x="6006" y="7549"/>
                    <a:pt x="6907" y="425"/>
                    <a:pt x="7962" y="6081"/>
                  </a:cubicBezTo>
                  <a:cubicBezTo>
                    <a:pt x="9016" y="11737"/>
                    <a:pt x="9733" y="12759"/>
                    <a:pt x="11262" y="6081"/>
                  </a:cubicBezTo>
                  <a:cubicBezTo>
                    <a:pt x="12792" y="-597"/>
                    <a:pt x="12800" y="-1124"/>
                    <a:pt x="14131" y="6081"/>
                  </a:cubicBezTo>
                  <a:cubicBezTo>
                    <a:pt x="15463" y="13286"/>
                    <a:pt x="16178" y="10894"/>
                    <a:pt x="16784" y="6081"/>
                  </a:cubicBezTo>
                  <a:cubicBezTo>
                    <a:pt x="17391" y="1268"/>
                    <a:pt x="20420" y="-4777"/>
                    <a:pt x="21597" y="6081"/>
                  </a:cubicBezTo>
                  <a:cubicBezTo>
                    <a:pt x="21599" y="8055"/>
                    <a:pt x="21597" y="8957"/>
                    <a:pt x="21597" y="10940"/>
                  </a:cubicBezTo>
                  <a:cubicBezTo>
                    <a:pt x="20932" y="5323"/>
                    <a:pt x="19991" y="6568"/>
                    <a:pt x="18512" y="10940"/>
                  </a:cubicBezTo>
                  <a:cubicBezTo>
                    <a:pt x="17033" y="15313"/>
                    <a:pt x="16563" y="13167"/>
                    <a:pt x="15859" y="10940"/>
                  </a:cubicBezTo>
                  <a:cubicBezTo>
                    <a:pt x="15155" y="8713"/>
                    <a:pt x="13336" y="13752"/>
                    <a:pt x="12342" y="10940"/>
                  </a:cubicBezTo>
                  <a:cubicBezTo>
                    <a:pt x="11348" y="8128"/>
                    <a:pt x="10629" y="5057"/>
                    <a:pt x="9473" y="10940"/>
                  </a:cubicBezTo>
                  <a:cubicBezTo>
                    <a:pt x="8317" y="16823"/>
                    <a:pt x="7648" y="5850"/>
                    <a:pt x="7036" y="10940"/>
                  </a:cubicBezTo>
                  <a:cubicBezTo>
                    <a:pt x="6424" y="16030"/>
                    <a:pt x="5322" y="13614"/>
                    <a:pt x="3735" y="10940"/>
                  </a:cubicBezTo>
                  <a:cubicBezTo>
                    <a:pt x="2148" y="8266"/>
                    <a:pt x="1739" y="1204"/>
                    <a:pt x="2" y="10940"/>
                  </a:cubicBezTo>
                  <a:cubicBezTo>
                    <a:pt x="-1" y="9590"/>
                    <a:pt x="-1" y="7763"/>
                    <a:pt x="2" y="6081"/>
                  </a:cubicBezTo>
                  <a:close/>
                </a:path>
              </a:pathLst>
            </a:custGeom>
            <a:noFill/>
            <a:ln w="412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10" name="CasellaDiTesto 2"/>
          <p:cNvSpPr txBox="1"/>
          <p:nvPr/>
        </p:nvSpPr>
        <p:spPr>
          <a:xfrm>
            <a:off x="1867838" y="1176431"/>
            <a:ext cx="8453275" cy="289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solidFill>
                  <a:srgbClr val="FFFFFF"/>
                </a:solidFill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But what if we hadn’t log-transformed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3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Correlation matrix</a:t>
            </a:r>
          </a:p>
        </p:txBody>
      </p:sp>
      <p:grpSp>
        <p:nvGrpSpPr>
          <p:cNvPr id="716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714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17" name="Immagine 2" descr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74" y="0"/>
            <a:ext cx="770914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asellaDiTesto 4"/>
          <p:cNvSpPr txBox="1"/>
          <p:nvPr/>
        </p:nvSpPr>
        <p:spPr>
          <a:xfrm>
            <a:off x="475313" y="1438149"/>
            <a:ext cx="3913981" cy="101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defTabSz="850391">
              <a:lnSpc>
                <a:spcPct val="90000"/>
              </a:lnSpc>
              <a:spcBef>
                <a:spcPts val="500"/>
              </a:spcBef>
              <a:defRPr sz="6138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OLD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23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721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24" name="CasellaDiTesto 1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Correlation matrix</a:t>
            </a:r>
          </a:p>
        </p:txBody>
      </p:sp>
      <p:sp>
        <p:nvSpPr>
          <p:cNvPr id="725" name="CasellaDiTesto 3"/>
          <p:cNvSpPr txBox="1"/>
          <p:nvPr/>
        </p:nvSpPr>
        <p:spPr>
          <a:xfrm>
            <a:off x="475313" y="1438149"/>
            <a:ext cx="3913981" cy="101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defTabSz="850391">
              <a:lnSpc>
                <a:spcPct val="90000"/>
              </a:lnSpc>
              <a:spcBef>
                <a:spcPts val="500"/>
              </a:spcBef>
              <a:defRPr sz="6138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NEW</a:t>
            </a:r>
          </a:p>
        </p:txBody>
      </p:sp>
      <p:pic>
        <p:nvPicPr>
          <p:cNvPr id="726" name="Immagine 5" descr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74" y="0"/>
            <a:ext cx="756961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31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729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32" name="CasellaDiTesto 2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What about the VIF</a:t>
            </a:r>
          </a:p>
        </p:txBody>
      </p:sp>
      <p:graphicFrame>
        <p:nvGraphicFramePr>
          <p:cNvPr id="733" name="Tabella 3"/>
          <p:cNvGraphicFramePr/>
          <p:nvPr/>
        </p:nvGraphicFramePr>
        <p:xfrm>
          <a:off x="6690724" y="2554469"/>
          <a:ext cx="4903504" cy="304699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5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1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28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9757" marR="49757" marT="49757" marB="49757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const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42.8</a:t>
                      </a:r>
                    </a:p>
                  </a:txBody>
                  <a:tcPr marL="49757" marR="49757" marT="49757" marB="49757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roc_mean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3.77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speed_margin 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3.95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power_per_distance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3.41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wing_span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2.68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range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3.67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4" name="Tabella 4"/>
          <p:cNvGraphicFramePr/>
          <p:nvPr/>
        </p:nvGraphicFramePr>
        <p:xfrm>
          <a:off x="638881" y="2554469"/>
          <a:ext cx="4903504" cy="304699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5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1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28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9757" marR="49757" marT="49757" marB="49757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const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2327.79</a:t>
                      </a:r>
                    </a:p>
                  </a:txBody>
                  <a:tcPr marL="49757" marR="49757" marT="49757" marB="49757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roc_mean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5.88</a:t>
                      </a:r>
                    </a:p>
                  </a:txBody>
                  <a:tcPr marL="49757" marR="49757" marT="49757" marB="49757" horzOverflow="overflow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speed_margin 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3.63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power_per_distance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3.14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wing_span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2.12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range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2.90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35" name="CasellaDiTesto 5"/>
          <p:cNvSpPr txBox="1"/>
          <p:nvPr/>
        </p:nvSpPr>
        <p:spPr>
          <a:xfrm>
            <a:off x="2798862" y="5856082"/>
            <a:ext cx="94364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r>
              <a:t>OLD</a:t>
            </a:r>
          </a:p>
        </p:txBody>
      </p:sp>
      <p:sp>
        <p:nvSpPr>
          <p:cNvPr id="736" name="CasellaDiTesto 6"/>
          <p:cNvSpPr txBox="1"/>
          <p:nvPr/>
        </p:nvSpPr>
        <p:spPr>
          <a:xfrm>
            <a:off x="8885530" y="5798847"/>
            <a:ext cx="94364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r>
              <a:t>NEW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 3117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9" name="Graphic 33"/>
          <p:cNvSpPr/>
          <p:nvPr/>
        </p:nvSpPr>
        <p:spPr>
          <a:xfrm>
            <a:off x="1310784" y="0"/>
            <a:ext cx="957043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extrusionOk="0">
                <a:moveTo>
                  <a:pt x="21564" y="10924"/>
                </a:moveTo>
                <a:cubicBezTo>
                  <a:pt x="21535" y="10540"/>
                  <a:pt x="21553" y="10152"/>
                  <a:pt x="21537" y="9766"/>
                </a:cubicBezTo>
                <a:cubicBezTo>
                  <a:pt x="21500" y="8819"/>
                  <a:pt x="21391" y="7881"/>
                  <a:pt x="21211" y="6967"/>
                </a:cubicBezTo>
                <a:cubicBezTo>
                  <a:pt x="20760" y="4701"/>
                  <a:pt x="19879" y="2648"/>
                  <a:pt x="18662" y="1023"/>
                </a:cubicBezTo>
                <a:cubicBezTo>
                  <a:pt x="18404" y="682"/>
                  <a:pt x="18147" y="336"/>
                  <a:pt x="17885" y="0"/>
                </a:cubicBezTo>
                <a:lnTo>
                  <a:pt x="4232" y="0"/>
                </a:lnTo>
                <a:cubicBezTo>
                  <a:pt x="3548" y="840"/>
                  <a:pt x="2939" y="1792"/>
                  <a:pt x="2419" y="2836"/>
                </a:cubicBezTo>
                <a:cubicBezTo>
                  <a:pt x="1446" y="4767"/>
                  <a:pt x="757" y="6882"/>
                  <a:pt x="315" y="9156"/>
                </a:cubicBezTo>
                <a:cubicBezTo>
                  <a:pt x="258" y="9457"/>
                  <a:pt x="209" y="9762"/>
                  <a:pt x="155" y="10066"/>
                </a:cubicBezTo>
                <a:cubicBezTo>
                  <a:pt x="149" y="10098"/>
                  <a:pt x="155" y="10137"/>
                  <a:pt x="124" y="10167"/>
                </a:cubicBezTo>
                <a:cubicBezTo>
                  <a:pt x="138" y="9334"/>
                  <a:pt x="217" y="8505"/>
                  <a:pt x="360" y="7695"/>
                </a:cubicBezTo>
                <a:cubicBezTo>
                  <a:pt x="745" y="5498"/>
                  <a:pt x="1521" y="3597"/>
                  <a:pt x="2614" y="1939"/>
                </a:cubicBezTo>
                <a:cubicBezTo>
                  <a:pt x="3087" y="1224"/>
                  <a:pt x="3610" y="575"/>
                  <a:pt x="4174" y="2"/>
                </a:cubicBezTo>
                <a:lnTo>
                  <a:pt x="3966" y="2"/>
                </a:lnTo>
                <a:cubicBezTo>
                  <a:pt x="2887" y="1150"/>
                  <a:pt x="1972" y="2513"/>
                  <a:pt x="1271" y="4151"/>
                </a:cubicBezTo>
                <a:cubicBezTo>
                  <a:pt x="648" y="5610"/>
                  <a:pt x="241" y="7177"/>
                  <a:pt x="77" y="8865"/>
                </a:cubicBezTo>
                <a:cubicBezTo>
                  <a:pt x="-8" y="9715"/>
                  <a:pt x="-7" y="10573"/>
                  <a:pt x="7" y="11432"/>
                </a:cubicBezTo>
                <a:cubicBezTo>
                  <a:pt x="43" y="13680"/>
                  <a:pt x="513" y="15746"/>
                  <a:pt x="1344" y="17660"/>
                </a:cubicBezTo>
                <a:cubicBezTo>
                  <a:pt x="1892" y="18922"/>
                  <a:pt x="2603" y="19993"/>
                  <a:pt x="3422" y="20923"/>
                </a:cubicBezTo>
                <a:cubicBezTo>
                  <a:pt x="3626" y="21156"/>
                  <a:pt x="3836" y="21377"/>
                  <a:pt x="4051" y="21586"/>
                </a:cubicBezTo>
                <a:lnTo>
                  <a:pt x="4274" y="21586"/>
                </a:lnTo>
                <a:cubicBezTo>
                  <a:pt x="3135" y="20520"/>
                  <a:pt x="2177" y="19197"/>
                  <a:pt x="1444" y="17564"/>
                </a:cubicBezTo>
                <a:cubicBezTo>
                  <a:pt x="1358" y="17371"/>
                  <a:pt x="1272" y="17175"/>
                  <a:pt x="1198" y="16969"/>
                </a:cubicBezTo>
                <a:cubicBezTo>
                  <a:pt x="1224" y="16957"/>
                  <a:pt x="1229" y="16981"/>
                  <a:pt x="1237" y="16998"/>
                </a:cubicBezTo>
                <a:cubicBezTo>
                  <a:pt x="2054" y="18808"/>
                  <a:pt x="3104" y="20310"/>
                  <a:pt x="4324" y="21588"/>
                </a:cubicBezTo>
                <a:lnTo>
                  <a:pt x="17153" y="21600"/>
                </a:lnTo>
                <a:cubicBezTo>
                  <a:pt x="17455" y="21286"/>
                  <a:pt x="17746" y="20951"/>
                  <a:pt x="18023" y="20596"/>
                </a:cubicBezTo>
                <a:cubicBezTo>
                  <a:pt x="19282" y="18985"/>
                  <a:pt x="20268" y="17104"/>
                  <a:pt x="20891" y="14871"/>
                </a:cubicBezTo>
                <a:cubicBezTo>
                  <a:pt x="21173" y="13866"/>
                  <a:pt x="21359" y="12813"/>
                  <a:pt x="21442" y="11740"/>
                </a:cubicBezTo>
                <a:cubicBezTo>
                  <a:pt x="21447" y="11680"/>
                  <a:pt x="21452" y="11620"/>
                  <a:pt x="21458" y="11552"/>
                </a:cubicBezTo>
                <a:cubicBezTo>
                  <a:pt x="21484" y="11577"/>
                  <a:pt x="21477" y="11611"/>
                  <a:pt x="21477" y="11637"/>
                </a:cubicBezTo>
                <a:cubicBezTo>
                  <a:pt x="21499" y="12615"/>
                  <a:pt x="21415" y="13592"/>
                  <a:pt x="21228" y="14535"/>
                </a:cubicBezTo>
                <a:cubicBezTo>
                  <a:pt x="20885" y="16267"/>
                  <a:pt x="20241" y="17765"/>
                  <a:pt x="19384" y="19094"/>
                </a:cubicBezTo>
                <a:cubicBezTo>
                  <a:pt x="18759" y="20063"/>
                  <a:pt x="18051" y="20887"/>
                  <a:pt x="17280" y="21600"/>
                </a:cubicBezTo>
                <a:lnTo>
                  <a:pt x="17507" y="21600"/>
                </a:lnTo>
                <a:cubicBezTo>
                  <a:pt x="18435" y="20714"/>
                  <a:pt x="19263" y="19667"/>
                  <a:pt x="19955" y="18409"/>
                </a:cubicBezTo>
                <a:cubicBezTo>
                  <a:pt x="20582" y="17272"/>
                  <a:pt x="21056" y="16025"/>
                  <a:pt x="21336" y="14640"/>
                </a:cubicBezTo>
                <a:cubicBezTo>
                  <a:pt x="21475" y="13955"/>
                  <a:pt x="21560" y="13251"/>
                  <a:pt x="21591" y="12541"/>
                </a:cubicBezTo>
                <a:cubicBezTo>
                  <a:pt x="21592" y="12515"/>
                  <a:pt x="21576" y="11082"/>
                  <a:pt x="21564" y="10924"/>
                </a:cubicBezTo>
                <a:close/>
                <a:moveTo>
                  <a:pt x="19053" y="1851"/>
                </a:moveTo>
                <a:cubicBezTo>
                  <a:pt x="20517" y="4137"/>
                  <a:pt x="21302" y="6813"/>
                  <a:pt x="21409" y="9877"/>
                </a:cubicBezTo>
                <a:cubicBezTo>
                  <a:pt x="21032" y="6970"/>
                  <a:pt x="20297" y="4267"/>
                  <a:pt x="19053" y="18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42" name="sketch line"/>
          <p:cNvGrpSpPr/>
          <p:nvPr/>
        </p:nvGrpSpPr>
        <p:grpSpPr>
          <a:xfrm>
            <a:off x="3973735" y="4150608"/>
            <a:ext cx="4244291" cy="52391"/>
            <a:chOff x="0" y="0"/>
            <a:chExt cx="4244289" cy="52390"/>
          </a:xfrm>
        </p:grpSpPr>
        <p:sp>
          <p:nvSpPr>
            <p:cNvPr id="740" name="Forma"/>
            <p:cNvSpPr/>
            <p:nvPr/>
          </p:nvSpPr>
          <p:spPr>
            <a:xfrm>
              <a:off x="470" y="1604"/>
              <a:ext cx="4243820" cy="4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3921" extrusionOk="0">
                  <a:moveTo>
                    <a:pt x="0" y="5946"/>
                  </a:moveTo>
                  <a:cubicBezTo>
                    <a:pt x="652" y="10752"/>
                    <a:pt x="1591" y="6262"/>
                    <a:pt x="2869" y="5946"/>
                  </a:cubicBezTo>
                  <a:cubicBezTo>
                    <a:pt x="4147" y="5631"/>
                    <a:pt x="4261" y="8322"/>
                    <a:pt x="5306" y="5946"/>
                  </a:cubicBezTo>
                  <a:cubicBezTo>
                    <a:pt x="6352" y="3571"/>
                    <a:pt x="8084" y="-2116"/>
                    <a:pt x="8823" y="5946"/>
                  </a:cubicBezTo>
                  <a:cubicBezTo>
                    <a:pt x="9563" y="14009"/>
                    <a:pt x="10447" y="7615"/>
                    <a:pt x="11693" y="5946"/>
                  </a:cubicBezTo>
                  <a:cubicBezTo>
                    <a:pt x="12938" y="4277"/>
                    <a:pt x="13740" y="-632"/>
                    <a:pt x="14562" y="5946"/>
                  </a:cubicBezTo>
                  <a:cubicBezTo>
                    <a:pt x="15383" y="12525"/>
                    <a:pt x="17254" y="13006"/>
                    <a:pt x="18079" y="5946"/>
                  </a:cubicBezTo>
                  <a:cubicBezTo>
                    <a:pt x="18904" y="-1114"/>
                    <a:pt x="20105" y="-2805"/>
                    <a:pt x="21596" y="5946"/>
                  </a:cubicBezTo>
                  <a:cubicBezTo>
                    <a:pt x="21591" y="7463"/>
                    <a:pt x="21600" y="9870"/>
                    <a:pt x="21596" y="11055"/>
                  </a:cubicBezTo>
                  <a:cubicBezTo>
                    <a:pt x="21020" y="5600"/>
                    <a:pt x="20014" y="17749"/>
                    <a:pt x="18943" y="11055"/>
                  </a:cubicBezTo>
                  <a:cubicBezTo>
                    <a:pt x="17871" y="4362"/>
                    <a:pt x="16641" y="18795"/>
                    <a:pt x="15858" y="11055"/>
                  </a:cubicBezTo>
                  <a:cubicBezTo>
                    <a:pt x="15074" y="3315"/>
                    <a:pt x="13966" y="12434"/>
                    <a:pt x="12772" y="11055"/>
                  </a:cubicBezTo>
                  <a:cubicBezTo>
                    <a:pt x="11579" y="9676"/>
                    <a:pt x="10514" y="18144"/>
                    <a:pt x="9903" y="11055"/>
                  </a:cubicBezTo>
                  <a:cubicBezTo>
                    <a:pt x="9292" y="3966"/>
                    <a:pt x="7162" y="9471"/>
                    <a:pt x="6386" y="11055"/>
                  </a:cubicBezTo>
                  <a:cubicBezTo>
                    <a:pt x="5610" y="12640"/>
                    <a:pt x="4264" y="14794"/>
                    <a:pt x="2869" y="11055"/>
                  </a:cubicBezTo>
                  <a:cubicBezTo>
                    <a:pt x="1474" y="7316"/>
                    <a:pt x="676" y="7931"/>
                    <a:pt x="0" y="11055"/>
                  </a:cubicBezTo>
                  <a:cubicBezTo>
                    <a:pt x="3" y="9764"/>
                    <a:pt x="3" y="7532"/>
                    <a:pt x="0" y="59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Forma"/>
            <p:cNvSpPr/>
            <p:nvPr/>
          </p:nvSpPr>
          <p:spPr>
            <a:xfrm>
              <a:off x="0" y="0"/>
              <a:ext cx="4244233" cy="5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919" extrusionOk="0">
                  <a:moveTo>
                    <a:pt x="2" y="6081"/>
                  </a:moveTo>
                  <a:cubicBezTo>
                    <a:pt x="803" y="1923"/>
                    <a:pt x="1930" y="4533"/>
                    <a:pt x="2871" y="6081"/>
                  </a:cubicBezTo>
                  <a:cubicBezTo>
                    <a:pt x="3812" y="7630"/>
                    <a:pt x="4611" y="4613"/>
                    <a:pt x="5308" y="6081"/>
                  </a:cubicBezTo>
                  <a:cubicBezTo>
                    <a:pt x="6006" y="7549"/>
                    <a:pt x="6907" y="425"/>
                    <a:pt x="7962" y="6081"/>
                  </a:cubicBezTo>
                  <a:cubicBezTo>
                    <a:pt x="9016" y="11737"/>
                    <a:pt x="9733" y="12759"/>
                    <a:pt x="11262" y="6081"/>
                  </a:cubicBezTo>
                  <a:cubicBezTo>
                    <a:pt x="12792" y="-597"/>
                    <a:pt x="12800" y="-1124"/>
                    <a:pt x="14131" y="6081"/>
                  </a:cubicBezTo>
                  <a:cubicBezTo>
                    <a:pt x="15463" y="13286"/>
                    <a:pt x="16178" y="10894"/>
                    <a:pt x="16784" y="6081"/>
                  </a:cubicBezTo>
                  <a:cubicBezTo>
                    <a:pt x="17391" y="1268"/>
                    <a:pt x="20420" y="-4777"/>
                    <a:pt x="21597" y="6081"/>
                  </a:cubicBezTo>
                  <a:cubicBezTo>
                    <a:pt x="21599" y="8055"/>
                    <a:pt x="21597" y="8957"/>
                    <a:pt x="21597" y="10940"/>
                  </a:cubicBezTo>
                  <a:cubicBezTo>
                    <a:pt x="20932" y="5323"/>
                    <a:pt x="19991" y="6568"/>
                    <a:pt x="18512" y="10940"/>
                  </a:cubicBezTo>
                  <a:cubicBezTo>
                    <a:pt x="17033" y="15313"/>
                    <a:pt x="16563" y="13167"/>
                    <a:pt x="15859" y="10940"/>
                  </a:cubicBezTo>
                  <a:cubicBezTo>
                    <a:pt x="15155" y="8713"/>
                    <a:pt x="13336" y="13752"/>
                    <a:pt x="12342" y="10940"/>
                  </a:cubicBezTo>
                  <a:cubicBezTo>
                    <a:pt x="11348" y="8128"/>
                    <a:pt x="10629" y="5057"/>
                    <a:pt x="9473" y="10940"/>
                  </a:cubicBezTo>
                  <a:cubicBezTo>
                    <a:pt x="8317" y="16823"/>
                    <a:pt x="7648" y="5850"/>
                    <a:pt x="7036" y="10940"/>
                  </a:cubicBezTo>
                  <a:cubicBezTo>
                    <a:pt x="6424" y="16030"/>
                    <a:pt x="5322" y="13614"/>
                    <a:pt x="3735" y="10940"/>
                  </a:cubicBezTo>
                  <a:cubicBezTo>
                    <a:pt x="2148" y="8266"/>
                    <a:pt x="1739" y="1204"/>
                    <a:pt x="2" y="10940"/>
                  </a:cubicBezTo>
                  <a:cubicBezTo>
                    <a:pt x="-1" y="9590"/>
                    <a:pt x="-1" y="7763"/>
                    <a:pt x="2" y="6081"/>
                  </a:cubicBezTo>
                  <a:close/>
                </a:path>
              </a:pathLst>
            </a:custGeom>
            <a:noFill/>
            <a:ln w="412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43" name="CasellaDiTesto 1"/>
          <p:cNvSpPr txBox="1"/>
          <p:nvPr/>
        </p:nvSpPr>
        <p:spPr>
          <a:xfrm>
            <a:off x="1569521" y="1176431"/>
            <a:ext cx="9049910" cy="290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solidFill>
                  <a:srgbClr val="FFFFFF"/>
                </a:solidFill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And what if we now log transform only the target?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6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Correlation matrix</a:t>
            </a:r>
          </a:p>
        </p:txBody>
      </p:sp>
      <p:grpSp>
        <p:nvGrpSpPr>
          <p:cNvPr id="749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747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50" name="CasellaDiTesto 4"/>
          <p:cNvSpPr txBox="1"/>
          <p:nvPr/>
        </p:nvSpPr>
        <p:spPr>
          <a:xfrm>
            <a:off x="475313" y="1438149"/>
            <a:ext cx="3913981" cy="101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defTabSz="850391">
              <a:lnSpc>
                <a:spcPct val="90000"/>
              </a:lnSpc>
              <a:spcBef>
                <a:spcPts val="500"/>
              </a:spcBef>
              <a:defRPr sz="6138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OLD</a:t>
            </a:r>
          </a:p>
        </p:txBody>
      </p:sp>
      <p:pic>
        <p:nvPicPr>
          <p:cNvPr id="751" name="Immagine 1" descr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74" y="0"/>
            <a:ext cx="756961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54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Correlation matrix</a:t>
            </a:r>
          </a:p>
        </p:txBody>
      </p:sp>
      <p:grpSp>
        <p:nvGrpSpPr>
          <p:cNvPr id="757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755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58" name="CasellaDiTesto 5"/>
          <p:cNvSpPr txBox="1"/>
          <p:nvPr/>
        </p:nvSpPr>
        <p:spPr>
          <a:xfrm>
            <a:off x="475313" y="1438149"/>
            <a:ext cx="3913981" cy="101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defTabSz="850391">
              <a:lnSpc>
                <a:spcPct val="90000"/>
              </a:lnSpc>
              <a:spcBef>
                <a:spcPts val="500"/>
              </a:spcBef>
              <a:defRPr sz="6138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NEW</a:t>
            </a:r>
          </a:p>
        </p:txBody>
      </p:sp>
      <p:pic>
        <p:nvPicPr>
          <p:cNvPr id="759" name="Immagine 6" descr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72" y="0"/>
            <a:ext cx="756961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r>
              <a:t>Aircraft as a Complex and Evolving Challenge</a:t>
            </a:r>
          </a:p>
        </p:txBody>
      </p:sp>
      <p:grpSp>
        <p:nvGrpSpPr>
          <p:cNvPr id="160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58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61" name="Picture 2" descr="Picture 2"/>
          <p:cNvPicPr>
            <a:picLocks noChangeAspect="1"/>
          </p:cNvPicPr>
          <p:nvPr/>
        </p:nvPicPr>
        <p:blipFill>
          <a:blip r:embed="rId2"/>
          <a:srcRect t="2519" r="1" b="2372"/>
          <a:stretch>
            <a:fillRect/>
          </a:stretch>
        </p:blipFill>
        <p:spPr>
          <a:xfrm>
            <a:off x="4172375" y="1911492"/>
            <a:ext cx="1441348" cy="149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CasellaDiTesto 3"/>
          <p:cNvSpPr txBox="1"/>
          <p:nvPr/>
        </p:nvSpPr>
        <p:spPr>
          <a:xfrm>
            <a:off x="618211" y="2386809"/>
            <a:ext cx="32367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Technological innovation </a:t>
            </a:r>
          </a:p>
        </p:txBody>
      </p:sp>
      <p:sp>
        <p:nvSpPr>
          <p:cNvPr id="163" name="CasellaDiTesto 4"/>
          <p:cNvSpPr txBox="1"/>
          <p:nvPr/>
        </p:nvSpPr>
        <p:spPr>
          <a:xfrm>
            <a:off x="618212" y="2750423"/>
            <a:ext cx="3749448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r>
              <a:t>(e.g. electric propulsion, lighter materials) makes traditional valuation methods less effective.</a:t>
            </a:r>
          </a:p>
        </p:txBody>
      </p:sp>
      <p:sp>
        <p:nvSpPr>
          <p:cNvPr id="164" name="CasellaDiTesto 6"/>
          <p:cNvSpPr txBox="1"/>
          <p:nvPr/>
        </p:nvSpPr>
        <p:spPr>
          <a:xfrm>
            <a:off x="618212" y="4295669"/>
            <a:ext cx="3508443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r>
              <a:t>supply chain issues, and regulatory changes add further uncertainty.</a:t>
            </a:r>
          </a:p>
        </p:txBody>
      </p:sp>
      <p:sp>
        <p:nvSpPr>
          <p:cNvPr id="165" name="CasellaDiTesto 7"/>
          <p:cNvSpPr txBox="1"/>
          <p:nvPr/>
        </p:nvSpPr>
        <p:spPr>
          <a:xfrm>
            <a:off x="618211" y="3958675"/>
            <a:ext cx="4691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Market volatility</a:t>
            </a:r>
          </a:p>
        </p:txBody>
      </p:sp>
      <p:pic>
        <p:nvPicPr>
          <p:cNvPr id="166" name="Picture 6" descr="Picture 6"/>
          <p:cNvPicPr>
            <a:picLocks noChangeAspect="1"/>
          </p:cNvPicPr>
          <p:nvPr/>
        </p:nvPicPr>
        <p:blipFill>
          <a:blip r:embed="rId3"/>
          <a:srcRect l="28333"/>
          <a:stretch>
            <a:fillRect/>
          </a:stretch>
        </p:blipFill>
        <p:spPr>
          <a:xfrm>
            <a:off x="4024405" y="3582934"/>
            <a:ext cx="2283599" cy="148697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CasellaDiTesto 5"/>
          <p:cNvSpPr txBox="1"/>
          <p:nvPr/>
        </p:nvSpPr>
        <p:spPr>
          <a:xfrm>
            <a:off x="618211" y="6145612"/>
            <a:ext cx="3749450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r>
              <a:t>Aircraft appraisals are often slow, expensive, and subjective.</a:t>
            </a:r>
          </a:p>
        </p:txBody>
      </p:sp>
      <p:sp>
        <p:nvSpPr>
          <p:cNvPr id="168" name="CasellaDiTesto 8"/>
          <p:cNvSpPr txBox="1"/>
          <p:nvPr/>
        </p:nvSpPr>
        <p:spPr>
          <a:xfrm>
            <a:off x="618211" y="5776281"/>
            <a:ext cx="4691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Traditional valuation</a:t>
            </a:r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623" y="5273885"/>
            <a:ext cx="1834265" cy="1486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8" descr="Picture 8"/>
          <p:cNvPicPr>
            <a:picLocks noChangeAspect="1"/>
          </p:cNvPicPr>
          <p:nvPr/>
        </p:nvPicPr>
        <p:blipFill>
          <a:blip r:embed="rId5"/>
          <a:srcRect l="67177" t="13377" r="13989" b="13381"/>
          <a:stretch>
            <a:fillRect/>
          </a:stretch>
        </p:blipFill>
        <p:spPr>
          <a:xfrm>
            <a:off x="13004159" y="3112415"/>
            <a:ext cx="530192" cy="2061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913" y="2018607"/>
            <a:ext cx="4263220" cy="424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2" descr="Picture 2"/>
          <p:cNvPicPr>
            <a:picLocks noChangeAspect="1"/>
          </p:cNvPicPr>
          <p:nvPr/>
        </p:nvPicPr>
        <p:blipFill>
          <a:blip r:embed="rId7"/>
          <a:srcRect l="19557" t="25180" r="19684" b="27757"/>
          <a:stretch>
            <a:fillRect/>
          </a:stretch>
        </p:blipFill>
        <p:spPr>
          <a:xfrm>
            <a:off x="14465907" y="3796495"/>
            <a:ext cx="835125" cy="64684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asellaDiTesto 18"/>
          <p:cNvSpPr txBox="1"/>
          <p:nvPr/>
        </p:nvSpPr>
        <p:spPr>
          <a:xfrm>
            <a:off x="15788134" y="3660052"/>
            <a:ext cx="4760968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0000"/>
                </a:solidFill>
              </a:defRPr>
            </a:lvl1pPr>
          </a:lstStyle>
          <a:p>
            <a:r>
              <a:t>Making fast, data-driven valuation models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64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762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65" name="CasellaDiTesto 1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What about the VIF</a:t>
            </a:r>
          </a:p>
        </p:txBody>
      </p:sp>
      <p:graphicFrame>
        <p:nvGraphicFramePr>
          <p:cNvPr id="766" name="Tabella 7"/>
          <p:cNvGraphicFramePr/>
          <p:nvPr/>
        </p:nvGraphicFramePr>
        <p:xfrm>
          <a:off x="6690724" y="2554469"/>
          <a:ext cx="4903504" cy="304699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5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1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28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9757" marR="49757" marT="49757" marB="49757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const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3885.36</a:t>
                      </a:r>
                    </a:p>
                  </a:txBody>
                  <a:tcPr marL="49757" marR="49757" marT="49757" marB="49757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roc_mean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3.37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speed_margin 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3.90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power_per_distance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3.63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wing_span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2.71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range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3.70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67" name="CasellaDiTesto 8"/>
          <p:cNvSpPr txBox="1"/>
          <p:nvPr/>
        </p:nvSpPr>
        <p:spPr>
          <a:xfrm>
            <a:off x="2798862" y="5856082"/>
            <a:ext cx="94364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r>
              <a:t>OLD</a:t>
            </a:r>
          </a:p>
        </p:txBody>
      </p:sp>
      <p:sp>
        <p:nvSpPr>
          <p:cNvPr id="768" name="CasellaDiTesto 9"/>
          <p:cNvSpPr txBox="1"/>
          <p:nvPr/>
        </p:nvSpPr>
        <p:spPr>
          <a:xfrm>
            <a:off x="8885530" y="5798847"/>
            <a:ext cx="94364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r>
              <a:t>NEW</a:t>
            </a:r>
          </a:p>
        </p:txBody>
      </p:sp>
      <p:graphicFrame>
        <p:nvGraphicFramePr>
          <p:cNvPr id="769" name="Tabella 10"/>
          <p:cNvGraphicFramePr/>
          <p:nvPr/>
        </p:nvGraphicFramePr>
        <p:xfrm>
          <a:off x="704496" y="2554469"/>
          <a:ext cx="4903504" cy="304699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451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1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285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9757" marR="49757" marT="49757" marB="49757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const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42.8</a:t>
                      </a:r>
                    </a:p>
                  </a:txBody>
                  <a:tcPr marL="49757" marR="49757" marT="49757" marB="49757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roc_mean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3.77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speed_margin 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3.95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power_per_distance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3.41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wing_span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2.68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range </a:t>
                      </a:r>
                    </a:p>
                  </a:txBody>
                  <a:tcPr marL="49757" marR="49757" marT="49757" marB="49757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3.67</a:t>
                      </a:r>
                    </a:p>
                  </a:txBody>
                  <a:tcPr marL="49757" marR="49757" marT="49757" marB="49757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Rectangle 3117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2" name="Graphic 33"/>
          <p:cNvSpPr/>
          <p:nvPr/>
        </p:nvSpPr>
        <p:spPr>
          <a:xfrm>
            <a:off x="1310784" y="0"/>
            <a:ext cx="957043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extrusionOk="0">
                <a:moveTo>
                  <a:pt x="21564" y="10924"/>
                </a:moveTo>
                <a:cubicBezTo>
                  <a:pt x="21535" y="10540"/>
                  <a:pt x="21553" y="10152"/>
                  <a:pt x="21537" y="9766"/>
                </a:cubicBezTo>
                <a:cubicBezTo>
                  <a:pt x="21500" y="8819"/>
                  <a:pt x="21391" y="7881"/>
                  <a:pt x="21211" y="6967"/>
                </a:cubicBezTo>
                <a:cubicBezTo>
                  <a:pt x="20760" y="4701"/>
                  <a:pt x="19879" y="2648"/>
                  <a:pt x="18662" y="1023"/>
                </a:cubicBezTo>
                <a:cubicBezTo>
                  <a:pt x="18404" y="682"/>
                  <a:pt x="18147" y="336"/>
                  <a:pt x="17885" y="0"/>
                </a:cubicBezTo>
                <a:lnTo>
                  <a:pt x="4232" y="0"/>
                </a:lnTo>
                <a:cubicBezTo>
                  <a:pt x="3548" y="840"/>
                  <a:pt x="2939" y="1792"/>
                  <a:pt x="2419" y="2836"/>
                </a:cubicBezTo>
                <a:cubicBezTo>
                  <a:pt x="1446" y="4767"/>
                  <a:pt x="757" y="6882"/>
                  <a:pt x="315" y="9156"/>
                </a:cubicBezTo>
                <a:cubicBezTo>
                  <a:pt x="258" y="9457"/>
                  <a:pt x="209" y="9762"/>
                  <a:pt x="155" y="10066"/>
                </a:cubicBezTo>
                <a:cubicBezTo>
                  <a:pt x="149" y="10098"/>
                  <a:pt x="155" y="10137"/>
                  <a:pt x="124" y="10167"/>
                </a:cubicBezTo>
                <a:cubicBezTo>
                  <a:pt x="138" y="9334"/>
                  <a:pt x="217" y="8505"/>
                  <a:pt x="360" y="7695"/>
                </a:cubicBezTo>
                <a:cubicBezTo>
                  <a:pt x="745" y="5498"/>
                  <a:pt x="1521" y="3597"/>
                  <a:pt x="2614" y="1939"/>
                </a:cubicBezTo>
                <a:cubicBezTo>
                  <a:pt x="3087" y="1224"/>
                  <a:pt x="3610" y="575"/>
                  <a:pt x="4174" y="2"/>
                </a:cubicBezTo>
                <a:lnTo>
                  <a:pt x="3966" y="2"/>
                </a:lnTo>
                <a:cubicBezTo>
                  <a:pt x="2887" y="1150"/>
                  <a:pt x="1972" y="2513"/>
                  <a:pt x="1271" y="4151"/>
                </a:cubicBezTo>
                <a:cubicBezTo>
                  <a:pt x="648" y="5610"/>
                  <a:pt x="241" y="7177"/>
                  <a:pt x="77" y="8865"/>
                </a:cubicBezTo>
                <a:cubicBezTo>
                  <a:pt x="-8" y="9715"/>
                  <a:pt x="-7" y="10573"/>
                  <a:pt x="7" y="11432"/>
                </a:cubicBezTo>
                <a:cubicBezTo>
                  <a:pt x="43" y="13680"/>
                  <a:pt x="513" y="15746"/>
                  <a:pt x="1344" y="17660"/>
                </a:cubicBezTo>
                <a:cubicBezTo>
                  <a:pt x="1892" y="18922"/>
                  <a:pt x="2603" y="19993"/>
                  <a:pt x="3422" y="20923"/>
                </a:cubicBezTo>
                <a:cubicBezTo>
                  <a:pt x="3626" y="21156"/>
                  <a:pt x="3836" y="21377"/>
                  <a:pt x="4051" y="21586"/>
                </a:cubicBezTo>
                <a:lnTo>
                  <a:pt x="4274" y="21586"/>
                </a:lnTo>
                <a:cubicBezTo>
                  <a:pt x="3135" y="20520"/>
                  <a:pt x="2177" y="19197"/>
                  <a:pt x="1444" y="17564"/>
                </a:cubicBezTo>
                <a:cubicBezTo>
                  <a:pt x="1358" y="17371"/>
                  <a:pt x="1272" y="17175"/>
                  <a:pt x="1198" y="16969"/>
                </a:cubicBezTo>
                <a:cubicBezTo>
                  <a:pt x="1224" y="16957"/>
                  <a:pt x="1229" y="16981"/>
                  <a:pt x="1237" y="16998"/>
                </a:cubicBezTo>
                <a:cubicBezTo>
                  <a:pt x="2054" y="18808"/>
                  <a:pt x="3104" y="20310"/>
                  <a:pt x="4324" y="21588"/>
                </a:cubicBezTo>
                <a:lnTo>
                  <a:pt x="17153" y="21600"/>
                </a:lnTo>
                <a:cubicBezTo>
                  <a:pt x="17455" y="21286"/>
                  <a:pt x="17746" y="20951"/>
                  <a:pt x="18023" y="20596"/>
                </a:cubicBezTo>
                <a:cubicBezTo>
                  <a:pt x="19282" y="18985"/>
                  <a:pt x="20268" y="17104"/>
                  <a:pt x="20891" y="14871"/>
                </a:cubicBezTo>
                <a:cubicBezTo>
                  <a:pt x="21173" y="13866"/>
                  <a:pt x="21359" y="12813"/>
                  <a:pt x="21442" y="11740"/>
                </a:cubicBezTo>
                <a:cubicBezTo>
                  <a:pt x="21447" y="11680"/>
                  <a:pt x="21452" y="11620"/>
                  <a:pt x="21458" y="11552"/>
                </a:cubicBezTo>
                <a:cubicBezTo>
                  <a:pt x="21484" y="11577"/>
                  <a:pt x="21477" y="11611"/>
                  <a:pt x="21477" y="11637"/>
                </a:cubicBezTo>
                <a:cubicBezTo>
                  <a:pt x="21499" y="12615"/>
                  <a:pt x="21415" y="13592"/>
                  <a:pt x="21228" y="14535"/>
                </a:cubicBezTo>
                <a:cubicBezTo>
                  <a:pt x="20885" y="16267"/>
                  <a:pt x="20241" y="17765"/>
                  <a:pt x="19384" y="19094"/>
                </a:cubicBezTo>
                <a:cubicBezTo>
                  <a:pt x="18759" y="20063"/>
                  <a:pt x="18051" y="20887"/>
                  <a:pt x="17280" y="21600"/>
                </a:cubicBezTo>
                <a:lnTo>
                  <a:pt x="17507" y="21600"/>
                </a:lnTo>
                <a:cubicBezTo>
                  <a:pt x="18435" y="20714"/>
                  <a:pt x="19263" y="19667"/>
                  <a:pt x="19955" y="18409"/>
                </a:cubicBezTo>
                <a:cubicBezTo>
                  <a:pt x="20582" y="17272"/>
                  <a:pt x="21056" y="16025"/>
                  <a:pt x="21336" y="14640"/>
                </a:cubicBezTo>
                <a:cubicBezTo>
                  <a:pt x="21475" y="13955"/>
                  <a:pt x="21560" y="13251"/>
                  <a:pt x="21591" y="12541"/>
                </a:cubicBezTo>
                <a:cubicBezTo>
                  <a:pt x="21592" y="12515"/>
                  <a:pt x="21576" y="11082"/>
                  <a:pt x="21564" y="10924"/>
                </a:cubicBezTo>
                <a:close/>
                <a:moveTo>
                  <a:pt x="19053" y="1851"/>
                </a:moveTo>
                <a:cubicBezTo>
                  <a:pt x="20517" y="4137"/>
                  <a:pt x="21302" y="6813"/>
                  <a:pt x="21409" y="9877"/>
                </a:cubicBezTo>
                <a:cubicBezTo>
                  <a:pt x="21032" y="6970"/>
                  <a:pt x="20297" y="4267"/>
                  <a:pt x="19053" y="18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75" name="sketch line"/>
          <p:cNvGrpSpPr/>
          <p:nvPr/>
        </p:nvGrpSpPr>
        <p:grpSpPr>
          <a:xfrm>
            <a:off x="3973735" y="4150608"/>
            <a:ext cx="4244291" cy="52391"/>
            <a:chOff x="0" y="0"/>
            <a:chExt cx="4244289" cy="52390"/>
          </a:xfrm>
        </p:grpSpPr>
        <p:sp>
          <p:nvSpPr>
            <p:cNvPr id="773" name="Forma"/>
            <p:cNvSpPr/>
            <p:nvPr/>
          </p:nvSpPr>
          <p:spPr>
            <a:xfrm>
              <a:off x="470" y="1604"/>
              <a:ext cx="4243820" cy="4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3921" extrusionOk="0">
                  <a:moveTo>
                    <a:pt x="0" y="5946"/>
                  </a:moveTo>
                  <a:cubicBezTo>
                    <a:pt x="652" y="10752"/>
                    <a:pt x="1591" y="6262"/>
                    <a:pt x="2869" y="5946"/>
                  </a:cubicBezTo>
                  <a:cubicBezTo>
                    <a:pt x="4147" y="5631"/>
                    <a:pt x="4261" y="8322"/>
                    <a:pt x="5306" y="5946"/>
                  </a:cubicBezTo>
                  <a:cubicBezTo>
                    <a:pt x="6352" y="3571"/>
                    <a:pt x="8084" y="-2116"/>
                    <a:pt x="8823" y="5946"/>
                  </a:cubicBezTo>
                  <a:cubicBezTo>
                    <a:pt x="9563" y="14009"/>
                    <a:pt x="10447" y="7615"/>
                    <a:pt x="11693" y="5946"/>
                  </a:cubicBezTo>
                  <a:cubicBezTo>
                    <a:pt x="12938" y="4277"/>
                    <a:pt x="13740" y="-632"/>
                    <a:pt x="14562" y="5946"/>
                  </a:cubicBezTo>
                  <a:cubicBezTo>
                    <a:pt x="15383" y="12525"/>
                    <a:pt x="17254" y="13006"/>
                    <a:pt x="18079" y="5946"/>
                  </a:cubicBezTo>
                  <a:cubicBezTo>
                    <a:pt x="18904" y="-1114"/>
                    <a:pt x="20105" y="-2805"/>
                    <a:pt x="21596" y="5946"/>
                  </a:cubicBezTo>
                  <a:cubicBezTo>
                    <a:pt x="21591" y="7463"/>
                    <a:pt x="21600" y="9870"/>
                    <a:pt x="21596" y="11055"/>
                  </a:cubicBezTo>
                  <a:cubicBezTo>
                    <a:pt x="21020" y="5600"/>
                    <a:pt x="20014" y="17749"/>
                    <a:pt x="18943" y="11055"/>
                  </a:cubicBezTo>
                  <a:cubicBezTo>
                    <a:pt x="17871" y="4362"/>
                    <a:pt x="16641" y="18795"/>
                    <a:pt x="15858" y="11055"/>
                  </a:cubicBezTo>
                  <a:cubicBezTo>
                    <a:pt x="15074" y="3315"/>
                    <a:pt x="13966" y="12434"/>
                    <a:pt x="12772" y="11055"/>
                  </a:cubicBezTo>
                  <a:cubicBezTo>
                    <a:pt x="11579" y="9676"/>
                    <a:pt x="10514" y="18144"/>
                    <a:pt x="9903" y="11055"/>
                  </a:cubicBezTo>
                  <a:cubicBezTo>
                    <a:pt x="9292" y="3966"/>
                    <a:pt x="7162" y="9471"/>
                    <a:pt x="6386" y="11055"/>
                  </a:cubicBezTo>
                  <a:cubicBezTo>
                    <a:pt x="5610" y="12640"/>
                    <a:pt x="4264" y="14794"/>
                    <a:pt x="2869" y="11055"/>
                  </a:cubicBezTo>
                  <a:cubicBezTo>
                    <a:pt x="1474" y="7316"/>
                    <a:pt x="676" y="7931"/>
                    <a:pt x="0" y="11055"/>
                  </a:cubicBezTo>
                  <a:cubicBezTo>
                    <a:pt x="3" y="9764"/>
                    <a:pt x="3" y="7532"/>
                    <a:pt x="0" y="59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Forma"/>
            <p:cNvSpPr/>
            <p:nvPr/>
          </p:nvSpPr>
          <p:spPr>
            <a:xfrm>
              <a:off x="0" y="0"/>
              <a:ext cx="4244233" cy="5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919" extrusionOk="0">
                  <a:moveTo>
                    <a:pt x="2" y="6081"/>
                  </a:moveTo>
                  <a:cubicBezTo>
                    <a:pt x="803" y="1923"/>
                    <a:pt x="1930" y="4533"/>
                    <a:pt x="2871" y="6081"/>
                  </a:cubicBezTo>
                  <a:cubicBezTo>
                    <a:pt x="3812" y="7630"/>
                    <a:pt x="4611" y="4613"/>
                    <a:pt x="5308" y="6081"/>
                  </a:cubicBezTo>
                  <a:cubicBezTo>
                    <a:pt x="6006" y="7549"/>
                    <a:pt x="6907" y="425"/>
                    <a:pt x="7962" y="6081"/>
                  </a:cubicBezTo>
                  <a:cubicBezTo>
                    <a:pt x="9016" y="11737"/>
                    <a:pt x="9733" y="12759"/>
                    <a:pt x="11262" y="6081"/>
                  </a:cubicBezTo>
                  <a:cubicBezTo>
                    <a:pt x="12792" y="-597"/>
                    <a:pt x="12800" y="-1124"/>
                    <a:pt x="14131" y="6081"/>
                  </a:cubicBezTo>
                  <a:cubicBezTo>
                    <a:pt x="15463" y="13286"/>
                    <a:pt x="16178" y="10894"/>
                    <a:pt x="16784" y="6081"/>
                  </a:cubicBezTo>
                  <a:cubicBezTo>
                    <a:pt x="17391" y="1268"/>
                    <a:pt x="20420" y="-4777"/>
                    <a:pt x="21597" y="6081"/>
                  </a:cubicBezTo>
                  <a:cubicBezTo>
                    <a:pt x="21599" y="8055"/>
                    <a:pt x="21597" y="8957"/>
                    <a:pt x="21597" y="10940"/>
                  </a:cubicBezTo>
                  <a:cubicBezTo>
                    <a:pt x="20932" y="5323"/>
                    <a:pt x="19991" y="6568"/>
                    <a:pt x="18512" y="10940"/>
                  </a:cubicBezTo>
                  <a:cubicBezTo>
                    <a:pt x="17033" y="15313"/>
                    <a:pt x="16563" y="13167"/>
                    <a:pt x="15859" y="10940"/>
                  </a:cubicBezTo>
                  <a:cubicBezTo>
                    <a:pt x="15155" y="8713"/>
                    <a:pt x="13336" y="13752"/>
                    <a:pt x="12342" y="10940"/>
                  </a:cubicBezTo>
                  <a:cubicBezTo>
                    <a:pt x="11348" y="8128"/>
                    <a:pt x="10629" y="5057"/>
                    <a:pt x="9473" y="10940"/>
                  </a:cubicBezTo>
                  <a:cubicBezTo>
                    <a:pt x="8317" y="16823"/>
                    <a:pt x="7648" y="5850"/>
                    <a:pt x="7036" y="10940"/>
                  </a:cubicBezTo>
                  <a:cubicBezTo>
                    <a:pt x="6424" y="16030"/>
                    <a:pt x="5322" y="13614"/>
                    <a:pt x="3735" y="10940"/>
                  </a:cubicBezTo>
                  <a:cubicBezTo>
                    <a:pt x="2148" y="8266"/>
                    <a:pt x="1739" y="1204"/>
                    <a:pt x="2" y="10940"/>
                  </a:cubicBezTo>
                  <a:cubicBezTo>
                    <a:pt x="-1" y="9590"/>
                    <a:pt x="-1" y="7763"/>
                    <a:pt x="2" y="6081"/>
                  </a:cubicBezTo>
                  <a:close/>
                </a:path>
              </a:pathLst>
            </a:custGeom>
            <a:noFill/>
            <a:ln w="412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76" name="CasellaDiTesto 2"/>
          <p:cNvSpPr txBox="1"/>
          <p:nvPr/>
        </p:nvSpPr>
        <p:spPr>
          <a:xfrm>
            <a:off x="1867838" y="1176431"/>
            <a:ext cx="8453275" cy="289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algn="ctr" defTabSz="877823">
              <a:lnSpc>
                <a:spcPct val="72000"/>
              </a:lnSpc>
              <a:spcBef>
                <a:spcPts val="500"/>
              </a:spcBef>
              <a:defRPr sz="5856">
                <a:solidFill>
                  <a:srgbClr val="FFFFFF"/>
                </a:solidFill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r>
              <a:t>We decided that applying a log transformation only to the target variable results in the best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Rectangle 10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9" name="Titolo 1"/>
          <p:cNvSpPr txBox="1">
            <a:spLocks noGrp="1"/>
          </p:cNvSpPr>
          <p:nvPr>
            <p:ph type="title"/>
          </p:nvPr>
        </p:nvSpPr>
        <p:spPr>
          <a:xfrm>
            <a:off x="630936" y="640823"/>
            <a:ext cx="3645040" cy="5583148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Linear Regression</a:t>
            </a:r>
          </a:p>
        </p:txBody>
      </p:sp>
      <p:grpSp>
        <p:nvGrpSpPr>
          <p:cNvPr id="782" name="sketch line"/>
          <p:cNvGrpSpPr/>
          <p:nvPr/>
        </p:nvGrpSpPr>
        <p:grpSpPr>
          <a:xfrm>
            <a:off x="4253028" y="630810"/>
            <a:ext cx="48300" cy="5590629"/>
            <a:chOff x="0" y="0"/>
            <a:chExt cx="48299" cy="5590628"/>
          </a:xfrm>
        </p:grpSpPr>
        <p:sp>
          <p:nvSpPr>
            <p:cNvPr id="780" name="Forma"/>
            <p:cNvSpPr/>
            <p:nvPr/>
          </p:nvSpPr>
          <p:spPr>
            <a:xfrm flipH="1">
              <a:off x="0" y="99"/>
              <a:ext cx="44238" cy="559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678" h="21598" extrusionOk="0">
                  <a:moveTo>
                    <a:pt x="3109" y="0"/>
                  </a:moveTo>
                  <a:cubicBezTo>
                    <a:pt x="4659" y="3"/>
                    <a:pt x="6201" y="-1"/>
                    <a:pt x="7937" y="0"/>
                  </a:cubicBezTo>
                  <a:cubicBezTo>
                    <a:pt x="13969" y="638"/>
                    <a:pt x="4063" y="1652"/>
                    <a:pt x="7937" y="2700"/>
                  </a:cubicBezTo>
                  <a:cubicBezTo>
                    <a:pt x="11811" y="3747"/>
                    <a:pt x="8304" y="4737"/>
                    <a:pt x="7937" y="5399"/>
                  </a:cubicBezTo>
                  <a:cubicBezTo>
                    <a:pt x="7569" y="6061"/>
                    <a:pt x="13351" y="6933"/>
                    <a:pt x="7937" y="8315"/>
                  </a:cubicBezTo>
                  <a:cubicBezTo>
                    <a:pt x="2522" y="9697"/>
                    <a:pt x="13892" y="10023"/>
                    <a:pt x="7937" y="10583"/>
                  </a:cubicBezTo>
                  <a:cubicBezTo>
                    <a:pt x="1982" y="11142"/>
                    <a:pt x="10267" y="12091"/>
                    <a:pt x="7937" y="13498"/>
                  </a:cubicBezTo>
                  <a:cubicBezTo>
                    <a:pt x="5606" y="14906"/>
                    <a:pt x="17417" y="15613"/>
                    <a:pt x="7937" y="16630"/>
                  </a:cubicBezTo>
                  <a:cubicBezTo>
                    <a:pt x="-1544" y="17647"/>
                    <a:pt x="16210" y="19893"/>
                    <a:pt x="7937" y="21598"/>
                  </a:cubicBezTo>
                  <a:cubicBezTo>
                    <a:pt x="5976" y="21599"/>
                    <a:pt x="5107" y="21597"/>
                    <a:pt x="3109" y="21598"/>
                  </a:cubicBezTo>
                  <a:cubicBezTo>
                    <a:pt x="12815" y="20348"/>
                    <a:pt x="-1174" y="19765"/>
                    <a:pt x="3109" y="18682"/>
                  </a:cubicBezTo>
                  <a:cubicBezTo>
                    <a:pt x="7392" y="17598"/>
                    <a:pt x="-1198" y="16831"/>
                    <a:pt x="3109" y="15982"/>
                  </a:cubicBezTo>
                  <a:cubicBezTo>
                    <a:pt x="7416" y="15134"/>
                    <a:pt x="5222" y="14578"/>
                    <a:pt x="3109" y="13714"/>
                  </a:cubicBezTo>
                  <a:cubicBezTo>
                    <a:pt x="996" y="12851"/>
                    <a:pt x="10401" y="11793"/>
                    <a:pt x="3109" y="11015"/>
                  </a:cubicBezTo>
                  <a:cubicBezTo>
                    <a:pt x="-4183" y="10237"/>
                    <a:pt x="4591" y="9488"/>
                    <a:pt x="3109" y="8747"/>
                  </a:cubicBezTo>
                  <a:cubicBezTo>
                    <a:pt x="1627" y="8006"/>
                    <a:pt x="9074" y="7691"/>
                    <a:pt x="3109" y="6695"/>
                  </a:cubicBezTo>
                  <a:cubicBezTo>
                    <a:pt x="-2856" y="5699"/>
                    <a:pt x="1270" y="5289"/>
                    <a:pt x="3109" y="4211"/>
                  </a:cubicBezTo>
                  <a:cubicBezTo>
                    <a:pt x="4948" y="3133"/>
                    <a:pt x="-1979" y="1959"/>
                    <a:pt x="310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Forma"/>
            <p:cNvSpPr/>
            <p:nvPr/>
          </p:nvSpPr>
          <p:spPr>
            <a:xfrm flipH="1">
              <a:off x="5593" y="0"/>
              <a:ext cx="42707" cy="559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763" h="21599" extrusionOk="0">
                  <a:moveTo>
                    <a:pt x="4363" y="1"/>
                  </a:moveTo>
                  <a:cubicBezTo>
                    <a:pt x="6490" y="-1"/>
                    <a:pt x="8273" y="2"/>
                    <a:pt x="9400" y="1"/>
                  </a:cubicBezTo>
                  <a:cubicBezTo>
                    <a:pt x="2923" y="870"/>
                    <a:pt x="17108" y="2173"/>
                    <a:pt x="9400" y="2916"/>
                  </a:cubicBezTo>
                  <a:cubicBezTo>
                    <a:pt x="1691" y="3660"/>
                    <a:pt x="12648" y="4789"/>
                    <a:pt x="9400" y="6048"/>
                  </a:cubicBezTo>
                  <a:cubicBezTo>
                    <a:pt x="6151" y="7308"/>
                    <a:pt x="6335" y="7724"/>
                    <a:pt x="9400" y="8316"/>
                  </a:cubicBezTo>
                  <a:cubicBezTo>
                    <a:pt x="12465" y="8908"/>
                    <a:pt x="12269" y="10039"/>
                    <a:pt x="9400" y="11232"/>
                  </a:cubicBezTo>
                  <a:cubicBezTo>
                    <a:pt x="6530" y="12424"/>
                    <a:pt x="14075" y="12856"/>
                    <a:pt x="9400" y="13716"/>
                  </a:cubicBezTo>
                  <a:cubicBezTo>
                    <a:pt x="4724" y="14575"/>
                    <a:pt x="14983" y="14851"/>
                    <a:pt x="9400" y="15767"/>
                  </a:cubicBezTo>
                  <a:cubicBezTo>
                    <a:pt x="3816" y="16684"/>
                    <a:pt x="3314" y="17429"/>
                    <a:pt x="9400" y="18683"/>
                  </a:cubicBezTo>
                  <a:cubicBezTo>
                    <a:pt x="15485" y="19937"/>
                    <a:pt x="763" y="20870"/>
                    <a:pt x="9400" y="21599"/>
                  </a:cubicBezTo>
                  <a:cubicBezTo>
                    <a:pt x="7670" y="21597"/>
                    <a:pt x="6235" y="21597"/>
                    <a:pt x="4363" y="21599"/>
                  </a:cubicBezTo>
                  <a:cubicBezTo>
                    <a:pt x="2578" y="20286"/>
                    <a:pt x="-4492" y="19521"/>
                    <a:pt x="4363" y="18683"/>
                  </a:cubicBezTo>
                  <a:cubicBezTo>
                    <a:pt x="13217" y="17845"/>
                    <a:pt x="5837" y="17372"/>
                    <a:pt x="4363" y="16631"/>
                  </a:cubicBezTo>
                  <a:cubicBezTo>
                    <a:pt x="2888" y="15890"/>
                    <a:pt x="7019" y="15143"/>
                    <a:pt x="4363" y="14580"/>
                  </a:cubicBezTo>
                  <a:cubicBezTo>
                    <a:pt x="1706" y="14016"/>
                    <a:pt x="1428" y="12869"/>
                    <a:pt x="4363" y="12312"/>
                  </a:cubicBezTo>
                  <a:cubicBezTo>
                    <a:pt x="7297" y="11755"/>
                    <a:pt x="9370" y="10185"/>
                    <a:pt x="4363" y="9612"/>
                  </a:cubicBezTo>
                  <a:cubicBezTo>
                    <a:pt x="-645" y="9039"/>
                    <a:pt x="2174" y="8166"/>
                    <a:pt x="4363" y="7560"/>
                  </a:cubicBezTo>
                  <a:cubicBezTo>
                    <a:pt x="6551" y="6954"/>
                    <a:pt x="191" y="6405"/>
                    <a:pt x="4363" y="5508"/>
                  </a:cubicBezTo>
                  <a:cubicBezTo>
                    <a:pt x="8534" y="4611"/>
                    <a:pt x="-2202" y="3663"/>
                    <a:pt x="4363" y="2376"/>
                  </a:cubicBezTo>
                  <a:cubicBezTo>
                    <a:pt x="10927" y="1090"/>
                    <a:pt x="5138" y="502"/>
                    <a:pt x="4363" y="1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83" name="Picture 2" descr="Picture 2"/>
          <p:cNvPicPr>
            <a:picLocks noChangeAspect="1"/>
          </p:cNvPicPr>
          <p:nvPr/>
        </p:nvPicPr>
        <p:blipFill>
          <a:blip r:embed="rId2"/>
          <a:srcRect t="5219" r="4" b="6549"/>
          <a:stretch>
            <a:fillRect/>
          </a:stretch>
        </p:blipFill>
        <p:spPr>
          <a:xfrm>
            <a:off x="5311735" y="10"/>
            <a:ext cx="6878605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600" extrusionOk="0">
                <a:moveTo>
                  <a:pt x="3456" y="0"/>
                </a:moveTo>
                <a:lnTo>
                  <a:pt x="3120" y="619"/>
                </a:lnTo>
                <a:cubicBezTo>
                  <a:pt x="2508" y="1805"/>
                  <a:pt x="1994" y="3043"/>
                  <a:pt x="1554" y="4319"/>
                </a:cubicBezTo>
                <a:cubicBezTo>
                  <a:pt x="870" y="6322"/>
                  <a:pt x="399" y="8391"/>
                  <a:pt x="147" y="10492"/>
                </a:cubicBezTo>
                <a:cubicBezTo>
                  <a:pt x="14" y="11568"/>
                  <a:pt x="-45" y="12642"/>
                  <a:pt x="38" y="13724"/>
                </a:cubicBezTo>
                <a:cubicBezTo>
                  <a:pt x="137" y="14988"/>
                  <a:pt x="285" y="16246"/>
                  <a:pt x="537" y="17490"/>
                </a:cubicBezTo>
                <a:cubicBezTo>
                  <a:pt x="815" y="18863"/>
                  <a:pt x="1193" y="20203"/>
                  <a:pt x="1691" y="21506"/>
                </a:cubicBezTo>
                <a:lnTo>
                  <a:pt x="1730" y="21600"/>
                </a:lnTo>
                <a:lnTo>
                  <a:pt x="1895" y="21600"/>
                </a:lnTo>
                <a:lnTo>
                  <a:pt x="1874" y="21549"/>
                </a:lnTo>
                <a:cubicBezTo>
                  <a:pt x="1598" y="20832"/>
                  <a:pt x="1357" y="20097"/>
                  <a:pt x="1146" y="19348"/>
                </a:cubicBezTo>
                <a:cubicBezTo>
                  <a:pt x="963" y="18694"/>
                  <a:pt x="827" y="18027"/>
                  <a:pt x="670" y="17366"/>
                </a:cubicBezTo>
                <a:cubicBezTo>
                  <a:pt x="666" y="17331"/>
                  <a:pt x="665" y="17297"/>
                  <a:pt x="665" y="17261"/>
                </a:cubicBezTo>
                <a:cubicBezTo>
                  <a:pt x="780" y="17662"/>
                  <a:pt x="871" y="18015"/>
                  <a:pt x="980" y="18364"/>
                </a:cubicBezTo>
                <a:cubicBezTo>
                  <a:pt x="1263" y="19271"/>
                  <a:pt x="1589" y="20153"/>
                  <a:pt x="1960" y="21010"/>
                </a:cubicBezTo>
                <a:lnTo>
                  <a:pt x="2236" y="21600"/>
                </a:lnTo>
                <a:lnTo>
                  <a:pt x="21555" y="21600"/>
                </a:lnTo>
                <a:lnTo>
                  <a:pt x="21555" y="0"/>
                </a:lnTo>
                <a:lnTo>
                  <a:pt x="3846" y="0"/>
                </a:lnTo>
                <a:lnTo>
                  <a:pt x="3545" y="469"/>
                </a:lnTo>
                <a:cubicBezTo>
                  <a:pt x="3133" y="1151"/>
                  <a:pt x="2757" y="1857"/>
                  <a:pt x="2415" y="2582"/>
                </a:cubicBezTo>
                <a:cubicBezTo>
                  <a:pt x="2398" y="2625"/>
                  <a:pt x="2371" y="2663"/>
                  <a:pt x="2335" y="2691"/>
                </a:cubicBezTo>
                <a:cubicBezTo>
                  <a:pt x="2381" y="2582"/>
                  <a:pt x="2427" y="2472"/>
                  <a:pt x="2473" y="2362"/>
                </a:cubicBezTo>
                <a:cubicBezTo>
                  <a:pt x="2665" y="1917"/>
                  <a:pt x="2866" y="1478"/>
                  <a:pt x="3080" y="1045"/>
                </a:cubicBezTo>
                <a:lnTo>
                  <a:pt x="3637" y="0"/>
                </a:lnTo>
                <a:lnTo>
                  <a:pt x="345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tangle 3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Rectangle 3105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7" name="Rectangle 3107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8" name="Rectangle 3109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9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Choosing the regressor:</a:t>
            </a:r>
          </a:p>
        </p:txBody>
      </p:sp>
      <p:sp>
        <p:nvSpPr>
          <p:cNvPr id="790" name="CasellaDiTesto 1"/>
          <p:cNvSpPr txBox="1"/>
          <p:nvPr/>
        </p:nvSpPr>
        <p:spPr>
          <a:xfrm>
            <a:off x="684600" y="3132099"/>
            <a:ext cx="10849660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rPr dirty="0"/>
              <a:t>We developed a piece of code that </a:t>
            </a:r>
            <a:r>
              <a:rPr b="1" dirty="0">
                <a:solidFill>
                  <a:srgbClr val="FF0000"/>
                </a:solidFill>
              </a:rPr>
              <a:t>allowed us to identify the most promising numerical variables</a:t>
            </a:r>
            <a:r>
              <a:rPr dirty="0"/>
              <a:t> for predicting the price, </a:t>
            </a:r>
            <a:r>
              <a:rPr b="1" u="sng" dirty="0">
                <a:solidFill>
                  <a:srgbClr val="FF0000"/>
                </a:solidFill>
              </a:rPr>
              <a:t>selecting those with the lowest p-values and a good coefficient of determination (R²).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1" name="CasellaDiTesto 4"/>
              <p:cNvSpPr txBox="1"/>
              <p:nvPr/>
            </p:nvSpPr>
            <p:spPr>
              <a:xfrm>
                <a:off x="89494" y="415111"/>
                <a:ext cx="7949867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 fontScale="85000" lnSpcReduction="10000"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𝑇𝑜𝑔𝑙𝑖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𝑠𝑖𝑛𝑔𝑜𝑙𝑎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𝑚𝑒𝑡𝑡𝑖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𝑠𝑜𝑙𝑜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491" b="0" i="1" smtClean="0">
                          <a:latin typeface="Cambria Math" panose="02040503050406030204" pitchFamily="18" charset="0"/>
                        </a:rPr>
                        <m:t>𝑚𝑢𝑙𝑡𝑖𝑣𝑎𝑟𝑖𝑎𝑡𝑎</m:t>
                      </m:r>
                    </m:oMath>
                  </m:oMathPara>
                </a14:m>
                <a:endParaRPr lang="it-IT" sz="3491" b="0" dirty="0"/>
              </a:p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:endParaRPr lang="it-IT" sz="3491" b="0" dirty="0"/>
              </a:p>
            </p:txBody>
          </p:sp>
        </mc:Choice>
        <mc:Fallback>
          <p:sp>
            <p:nvSpPr>
              <p:cNvPr id="791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94" y="415111"/>
                <a:ext cx="7949867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Rectangle 3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4" name="Rectangle 3105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5" name="Rectangle 3107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6" name="Rectangle 3109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7" name="CasellaDiTesto 23"/>
              <p:cNvSpPr txBox="1"/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𝒔𝒑𝒆𝒆𝒅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𝒎𝒂𝒓𝒈𝒊𝒏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491"/>
              </a:p>
            </p:txBody>
          </p:sp>
        </mc:Choice>
        <mc:Fallback>
          <p:sp>
            <p:nvSpPr>
              <p:cNvPr id="797" name="CasellaDiTes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" name="CasellaDiTesto 5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Choosing the regressor:</a:t>
            </a:r>
          </a:p>
        </p:txBody>
      </p:sp>
      <p:pic>
        <p:nvPicPr>
          <p:cNvPr id="799" name="Immagine 3" descr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596204"/>
            <a:ext cx="9563100" cy="523875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00" name="Tabella 4"/>
          <p:cNvGraphicFramePr/>
          <p:nvPr/>
        </p:nvGraphicFramePr>
        <p:xfrm>
          <a:off x="-3238001" y="2125854"/>
          <a:ext cx="2932205" cy="41768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93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536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7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7,5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8  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8,5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3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4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5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6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Prediction:</a:t>
            </a:r>
          </a:p>
        </p:txBody>
      </p:sp>
      <p:graphicFrame>
        <p:nvGraphicFramePr>
          <p:cNvPr id="807" name="Tabella 1"/>
          <p:cNvGraphicFramePr/>
          <p:nvPr/>
        </p:nvGraphicFramePr>
        <p:xfrm>
          <a:off x="708966" y="2125854"/>
          <a:ext cx="2932205" cy="41768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93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536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70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100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150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200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08" name="CasellaDiTesto 2"/>
              <p:cNvSpPr txBox="1"/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𝒔𝒑𝒆𝒆𝒅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𝒎𝒂𝒓𝒈𝒊𝒏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491"/>
              </a:p>
            </p:txBody>
          </p:sp>
        </mc:Choice>
        <mc:Fallback>
          <p:sp>
            <p:nvSpPr>
              <p:cNvPr id="808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" name="Immagine 5" descr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800" y="1596204"/>
            <a:ext cx="9563101" cy="5238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2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3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4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5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Prediction:</a:t>
            </a:r>
          </a:p>
        </p:txBody>
      </p:sp>
      <p:graphicFrame>
        <p:nvGraphicFramePr>
          <p:cNvPr id="816" name="Tabella 1"/>
          <p:cNvGraphicFramePr/>
          <p:nvPr/>
        </p:nvGraphicFramePr>
        <p:xfrm>
          <a:off x="708966" y="2125854"/>
          <a:ext cx="7698636" cy="41768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93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6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536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 Prediction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70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14.33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0.029)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100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14.42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150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14.58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0.022)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200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14.73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17" name="CasellaDiTesto 2"/>
              <p:cNvSpPr txBox="1"/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𝒔𝒑𝒆𝒆𝒅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𝒎𝒂𝒓𝒈𝒊𝒏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491"/>
              </a:p>
            </p:txBody>
          </p:sp>
        </mc:Choice>
        <mc:Fallback>
          <p:sp>
            <p:nvSpPr>
              <p:cNvPr id="817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0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1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2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3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Prediction:</a:t>
            </a:r>
          </a:p>
        </p:txBody>
      </p:sp>
      <p:graphicFrame>
        <p:nvGraphicFramePr>
          <p:cNvPr id="824" name="Tabella 2"/>
          <p:cNvGraphicFramePr/>
          <p:nvPr>
            <p:extLst>
              <p:ext uri="{D42A27DB-BD31-4B8C-83A1-F6EECF244321}">
                <p14:modId xmlns:p14="http://schemas.microsoft.com/office/powerpoint/2010/main" val="1830740420"/>
              </p:ext>
            </p:extLst>
          </p:nvPr>
        </p:nvGraphicFramePr>
        <p:xfrm>
          <a:off x="708966" y="2125854"/>
          <a:ext cx="10774065" cy="41768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93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6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5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536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3300" dirty="0">
                          <a:solidFill>
                            <a:srgbClr val="FFFFFF"/>
                          </a:solidFill>
                        </a:rPr>
                        <a:t>x</a:t>
                      </a:r>
                      <a:endParaRPr sz="3300" dirty="0">
                        <a:solidFill>
                          <a:srgbClr val="FFFFFF"/>
                        </a:solidFill>
                      </a:endParaRP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3300" dirty="0">
                          <a:solidFill>
                            <a:srgbClr val="FFFFFF"/>
                          </a:solidFill>
                        </a:rPr>
                        <a:t>Log(Y)</a:t>
                      </a:r>
                      <a:endParaRPr sz="3300" dirty="0">
                        <a:solidFill>
                          <a:srgbClr val="FFFFFF"/>
                        </a:solidFill>
                      </a:endParaRP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it-IT" sz="3300" dirty="0">
                          <a:solidFill>
                            <a:srgbClr val="FFFFFF"/>
                          </a:solidFill>
                        </a:rPr>
                        <a:t>y</a:t>
                      </a:r>
                      <a:endParaRPr sz="3300" dirty="0">
                        <a:solidFill>
                          <a:srgbClr val="FFFFFF"/>
                        </a:solidFill>
                      </a:endParaRP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 dirty="0"/>
                        <a:t>70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rPr dirty="0"/>
                        <a:t>14.33   </a:t>
                      </a:r>
                      <a:r>
                        <a:rPr dirty="0">
                          <a:solidFill>
                            <a:srgbClr val="808080"/>
                          </a:solidFill>
                        </a:rPr>
                        <a:t>(± 0.029)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 dirty="0"/>
                        <a:t>1 672 784.23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 dirty="0"/>
                        <a:t>100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rPr dirty="0"/>
                        <a:t>14.42   </a:t>
                      </a:r>
                      <a:r>
                        <a:rPr dirty="0"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1 830 317.48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150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14.58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0.022)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2 147 897.46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200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14.73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 dirty="0"/>
                        <a:t>2 495 500.82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25" name="CasellaDiTesto 1"/>
              <p:cNvSpPr txBox="1"/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𝒔𝒑𝒆𝒆𝒅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𝒎𝒂𝒓𝒈𝒊𝒏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491"/>
              </a:p>
            </p:txBody>
          </p:sp>
        </mc:Choice>
        <mc:Fallback>
          <p:sp>
            <p:nvSpPr>
              <p:cNvPr id="825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6" name="CasellaDiTesto 4"/>
              <p:cNvSpPr txBox="1"/>
              <p:nvPr/>
            </p:nvSpPr>
            <p:spPr>
              <a:xfrm>
                <a:off x="-3676096" y="2587907"/>
                <a:ext cx="4165151" cy="70573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t> =  14.1086</a:t>
                </a:r>
                <a:endParaRPr sz="3774"/>
              </a:p>
            </p:txBody>
          </p:sp>
        </mc:Choice>
        <mc:Fallback>
          <p:sp>
            <p:nvSpPr>
              <p:cNvPr id="826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76096" y="2587907"/>
                <a:ext cx="4165151" cy="705730"/>
              </a:xfrm>
              <a:prstGeom prst="rect">
                <a:avLst/>
              </a:prstGeom>
              <a:blipFill>
                <a:blip r:embed="rId3"/>
                <a:stretch>
                  <a:fillRect t="-15652" b="-373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7" name="CasellaDiTesto 5"/>
              <p:cNvSpPr txBox="1"/>
              <p:nvPr/>
            </p:nvSpPr>
            <p:spPr>
              <a:xfrm>
                <a:off x="-3676096" y="3771493"/>
                <a:ext cx="4165151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t> = 0.0031 </a:t>
                </a:r>
                <a:endParaRPr sz="3774"/>
              </a:p>
            </p:txBody>
          </p:sp>
        </mc:Choice>
        <mc:Fallback>
          <p:sp>
            <p:nvSpPr>
              <p:cNvPr id="827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76096" y="3771493"/>
                <a:ext cx="4165151" cy="701041"/>
              </a:xfrm>
              <a:prstGeom prst="rect">
                <a:avLst/>
              </a:prstGeom>
              <a:blipFill>
                <a:blip r:embed="rId4"/>
                <a:stretch>
                  <a:fillRect t="-15652" b="-373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8" name="CasellaDiTesto 6"/>
              <p:cNvSpPr txBox="1"/>
              <p:nvPr/>
            </p:nvSpPr>
            <p:spPr>
              <a:xfrm>
                <a:off x="-3676096" y="5032614"/>
                <a:ext cx="4165151" cy="7112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 </a:t>
                </a:r>
                <a:r>
                  <a:t>= 0.0255.</a:t>
                </a:r>
                <a:endParaRPr sz="3774"/>
              </a:p>
            </p:txBody>
          </p:sp>
        </mc:Choice>
        <mc:Fallback>
          <p:sp>
            <p:nvSpPr>
              <p:cNvPr id="828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76096" y="5032614"/>
                <a:ext cx="4165151" cy="711211"/>
              </a:xfrm>
              <a:prstGeom prst="rect">
                <a:avLst/>
              </a:prstGeom>
              <a:blipFill>
                <a:blip r:embed="rId5"/>
                <a:stretch>
                  <a:fillRect t="-18103" b="-33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9" name="CasellaDiTesto 7"/>
              <p:cNvSpPr txBox="1"/>
              <p:nvPr/>
            </p:nvSpPr>
            <p:spPr>
              <a:xfrm>
                <a:off x="-3419803" y="3295794"/>
                <a:ext cx="4165151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t>=  </a:t>
                </a:r>
                <a:r>
                  <a:rPr>
                    <a:solidFill>
                      <a:srgbClr val="FFC000"/>
                    </a:solidFill>
                  </a:rPr>
                  <a:t>0.607</a:t>
                </a:r>
                <a:endParaRPr sz="3774"/>
              </a:p>
            </p:txBody>
          </p:sp>
        </mc:Choice>
        <mc:Fallback>
          <p:sp>
            <p:nvSpPr>
              <p:cNvPr id="829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19803" y="3295794"/>
                <a:ext cx="4165151" cy="701041"/>
              </a:xfrm>
              <a:prstGeom prst="rect">
                <a:avLst/>
              </a:prstGeom>
              <a:blipFill>
                <a:blip r:embed="rId6"/>
                <a:stretch>
                  <a:fillRect t="-13913" b="-391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0" name="CasellaDiTesto 8"/>
              <p:cNvSpPr txBox="1"/>
              <p:nvPr/>
            </p:nvSpPr>
            <p:spPr>
              <a:xfrm>
                <a:off x="-4467164" y="4344134"/>
                <a:ext cx="4165151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𝑨𝒅𝒋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t>=  </a:t>
                </a:r>
                <a:r>
                  <a:rPr>
                    <a:solidFill>
                      <a:srgbClr val="00B050"/>
                    </a:solidFill>
                  </a:rPr>
                  <a:t>0.606</a:t>
                </a:r>
                <a:endParaRPr sz="3774"/>
              </a:p>
            </p:txBody>
          </p:sp>
        </mc:Choice>
        <mc:Fallback>
          <p:sp>
            <p:nvSpPr>
              <p:cNvPr id="830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67164" y="4344134"/>
                <a:ext cx="4165151" cy="701041"/>
              </a:xfrm>
              <a:prstGeom prst="rect">
                <a:avLst/>
              </a:prstGeom>
              <a:blipFill>
                <a:blip r:embed="rId7"/>
                <a:stretch>
                  <a:fillRect t="-13913" b="-391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4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5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Formula: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7" name="CasellaDiTesto 9"/>
              <p:cNvSpPr txBox="1"/>
              <p:nvPr/>
            </p:nvSpPr>
            <p:spPr>
              <a:xfrm>
                <a:off x="745432" y="2587907"/>
                <a:ext cx="4165152" cy="70573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t> =  14.1086</a:t>
                </a:r>
                <a:endParaRPr sz="3774"/>
              </a:p>
            </p:txBody>
          </p:sp>
        </mc:Choice>
        <mc:Fallback>
          <p:sp>
            <p:nvSpPr>
              <p:cNvPr id="837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2" y="2587907"/>
                <a:ext cx="4165152" cy="705730"/>
              </a:xfrm>
              <a:prstGeom prst="rect">
                <a:avLst/>
              </a:prstGeom>
              <a:blipFill>
                <a:blip r:embed="rId2"/>
                <a:stretch>
                  <a:fillRect t="-15652" b="-373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8" name="CasellaDiTesto 10"/>
              <p:cNvSpPr txBox="1"/>
              <p:nvPr/>
            </p:nvSpPr>
            <p:spPr>
              <a:xfrm>
                <a:off x="745432" y="3771493"/>
                <a:ext cx="4165152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t> = 0.0031 </a:t>
                </a:r>
                <a:endParaRPr sz="3774"/>
              </a:p>
            </p:txBody>
          </p:sp>
        </mc:Choice>
        <mc:Fallback>
          <p:sp>
            <p:nvSpPr>
              <p:cNvPr id="838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2" y="3771493"/>
                <a:ext cx="4165152" cy="701041"/>
              </a:xfrm>
              <a:prstGeom prst="rect">
                <a:avLst/>
              </a:prstGeom>
              <a:blipFill>
                <a:blip r:embed="rId3"/>
                <a:stretch>
                  <a:fillRect t="-15652" b="-373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9" name="CasellaDiTesto 11"/>
              <p:cNvSpPr txBox="1"/>
              <p:nvPr/>
            </p:nvSpPr>
            <p:spPr>
              <a:xfrm>
                <a:off x="745432" y="5032614"/>
                <a:ext cx="4165152" cy="7112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 </a:t>
                </a:r>
                <a:r>
                  <a:t>= 0.0255.</a:t>
                </a:r>
                <a:endParaRPr sz="3774"/>
              </a:p>
            </p:txBody>
          </p:sp>
        </mc:Choice>
        <mc:Fallback>
          <p:sp>
            <p:nvSpPr>
              <p:cNvPr id="839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2" y="5032614"/>
                <a:ext cx="4165152" cy="711211"/>
              </a:xfrm>
              <a:prstGeom prst="rect">
                <a:avLst/>
              </a:prstGeom>
              <a:blipFill>
                <a:blip r:embed="rId4"/>
                <a:stretch>
                  <a:fillRect t="-18103" b="-33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0" name="Picture 8" descr="Picture 8"/>
          <p:cNvPicPr>
            <a:picLocks noChangeAspect="1"/>
          </p:cNvPicPr>
          <p:nvPr/>
        </p:nvPicPr>
        <p:blipFill>
          <a:blip r:embed="rId5"/>
          <a:srcRect l="67177" t="18810" r="13989" b="19020"/>
          <a:stretch>
            <a:fillRect/>
          </a:stretch>
        </p:blipFill>
        <p:spPr>
          <a:xfrm>
            <a:off x="12741847" y="1678610"/>
            <a:ext cx="1537437" cy="50750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41" name="CasellaDiTesto 1"/>
              <p:cNvSpPr txBox="1"/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𝒔𝒑𝒆𝒆𝒅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𝒎𝒂𝒓𝒈𝒊𝒏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491"/>
              </a:p>
            </p:txBody>
          </p:sp>
        </mc:Choice>
        <mc:Fallback>
          <p:sp>
            <p:nvSpPr>
              <p:cNvPr id="841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42" name="Tabella 4"/>
          <p:cNvGraphicFramePr/>
          <p:nvPr/>
        </p:nvGraphicFramePr>
        <p:xfrm>
          <a:off x="15555002" y="2125854"/>
          <a:ext cx="10774065" cy="417683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93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6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5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5367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 Prediction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Prediction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70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14.33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0.029)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1 672 784.23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100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14.42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1 830 317.48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150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14.58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0.022)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2 147 897.46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200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14.73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2 495 500.82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43" name="CasellaDiTesto 5"/>
              <p:cNvSpPr txBox="1"/>
              <p:nvPr/>
            </p:nvSpPr>
            <p:spPr>
              <a:xfrm>
                <a:off x="15011919" y="3545835"/>
                <a:ext cx="7250342" cy="11592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>
                <a:lvl1pPr>
                  <a:lnSpc>
                    <a:spcPct val="72000"/>
                  </a:lnSpc>
                  <a:spcBef>
                    <a:spcPts val="600"/>
                  </a:spcBef>
                  <a:defRPr sz="2500"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14.1086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0.0031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𝒔𝒑𝒆𝒆𝒅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𝒎𝒂𝒓𝒈𝒊𝒏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0.0255</m:t>
                      </m:r>
                    </m:oMath>
                  </m:oMathPara>
                </a14:m>
                <a:endParaRPr sz="2358"/>
              </a:p>
            </p:txBody>
          </p:sp>
        </mc:Choice>
        <mc:Fallback>
          <p:sp>
            <p:nvSpPr>
              <p:cNvPr id="843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919" y="3545835"/>
                <a:ext cx="7250342" cy="1159201"/>
              </a:xfrm>
              <a:prstGeom prst="rect">
                <a:avLst/>
              </a:prstGeom>
              <a:blipFill>
                <a:blip r:embed="rId7"/>
                <a:stretch>
                  <a:fillRect l="-100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4" name="CasellaDiTesto 7"/>
              <p:cNvSpPr txBox="1"/>
              <p:nvPr/>
            </p:nvSpPr>
            <p:spPr>
              <a:xfrm>
                <a:off x="6638187" y="3295794"/>
                <a:ext cx="4165151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t>=  </a:t>
                </a:r>
                <a:r>
                  <a:rPr>
                    <a:solidFill>
                      <a:srgbClr val="FFC000"/>
                    </a:solidFill>
                  </a:rPr>
                  <a:t>0.607</a:t>
                </a:r>
                <a:endParaRPr sz="3774"/>
              </a:p>
            </p:txBody>
          </p:sp>
        </mc:Choice>
        <mc:Fallback>
          <p:sp>
            <p:nvSpPr>
              <p:cNvPr id="844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187" y="3295794"/>
                <a:ext cx="4165151" cy="701041"/>
              </a:xfrm>
              <a:prstGeom prst="rect">
                <a:avLst/>
              </a:prstGeom>
              <a:blipFill>
                <a:blip r:embed="rId8"/>
                <a:stretch>
                  <a:fillRect t="-13913" b="-391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5" name="CasellaDiTesto 8"/>
              <p:cNvSpPr txBox="1"/>
              <p:nvPr/>
            </p:nvSpPr>
            <p:spPr>
              <a:xfrm>
                <a:off x="5590824" y="4344134"/>
                <a:ext cx="4165152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𝑨𝒅𝒋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t>=  </a:t>
                </a:r>
                <a:r>
                  <a:rPr>
                    <a:solidFill>
                      <a:srgbClr val="00B050"/>
                    </a:solidFill>
                  </a:rPr>
                  <a:t>0.606</a:t>
                </a:r>
                <a:endParaRPr sz="3774"/>
              </a:p>
            </p:txBody>
          </p:sp>
        </mc:Choice>
        <mc:Fallback>
          <p:sp>
            <p:nvSpPr>
              <p:cNvPr id="845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24" y="4344134"/>
                <a:ext cx="4165152" cy="701041"/>
              </a:xfrm>
              <a:prstGeom prst="rect">
                <a:avLst/>
              </a:prstGeom>
              <a:blipFill>
                <a:blip r:embed="rId9"/>
                <a:stretch>
                  <a:fillRect t="-13913" b="-391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6" name="CasellaDiTesto 1"/>
          <p:cNvSpPr txBox="1"/>
          <p:nvPr/>
        </p:nvSpPr>
        <p:spPr>
          <a:xfrm>
            <a:off x="5750709" y="5153670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774" b="1"/>
              <a:t>RMSE </a:t>
            </a:r>
            <a:r>
              <a:t>=  </a:t>
            </a:r>
            <a:r>
              <a:rPr>
                <a:solidFill>
                  <a:srgbClr val="00B050"/>
                </a:solidFill>
              </a:rPr>
              <a:t>724 769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9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0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1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Formula: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3" name="CasellaDiTesto 1"/>
              <p:cNvSpPr txBox="1"/>
              <p:nvPr/>
            </p:nvSpPr>
            <p:spPr>
              <a:xfrm>
                <a:off x="4941945" y="3545835"/>
                <a:ext cx="7250342" cy="11592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>
                <a:lvl1pPr>
                  <a:lnSpc>
                    <a:spcPct val="72000"/>
                  </a:lnSpc>
                  <a:spcBef>
                    <a:spcPts val="600"/>
                  </a:spcBef>
                  <a:defRPr sz="2500"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14.1086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0.0031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𝒔𝒑𝒆𝒆𝒅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𝒎𝒂𝒓𝒈𝒊𝒏</m:t>
                      </m:r>
                      <m: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sz="2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0.0255</m:t>
                      </m:r>
                    </m:oMath>
                  </m:oMathPara>
                </a14:m>
                <a:endParaRPr sz="2358"/>
              </a:p>
            </p:txBody>
          </p:sp>
        </mc:Choice>
        <mc:Fallback>
          <p:sp>
            <p:nvSpPr>
              <p:cNvPr id="853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945" y="3545835"/>
                <a:ext cx="7250342" cy="1159201"/>
              </a:xfrm>
              <a:prstGeom prst="rect">
                <a:avLst/>
              </a:prstGeom>
              <a:blipFill>
                <a:blip r:embed="rId2"/>
                <a:stretch>
                  <a:fillRect l="-100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4" name="Picture 8" descr="Picture 8"/>
          <p:cNvPicPr>
            <a:picLocks noChangeAspect="1"/>
          </p:cNvPicPr>
          <p:nvPr/>
        </p:nvPicPr>
        <p:blipFill>
          <a:blip r:embed="rId3"/>
          <a:srcRect l="67177" t="18810" r="13989" b="19020"/>
          <a:stretch>
            <a:fillRect/>
          </a:stretch>
        </p:blipFill>
        <p:spPr>
          <a:xfrm>
            <a:off x="3418866" y="1655276"/>
            <a:ext cx="1537437" cy="50750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55" name="CasellaDiTesto 2"/>
              <p:cNvSpPr txBox="1"/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37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𝒔𝒑𝒆𝒆𝒅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𝒎𝒂𝒓𝒈𝒊𝒏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491"/>
              </a:p>
            </p:txBody>
          </p:sp>
        </mc:Choice>
        <mc:Fallback>
          <p:sp>
            <p:nvSpPr>
              <p:cNvPr id="855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36" y="248038"/>
                <a:ext cx="7949867" cy="1159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6" name="CasellaDiTesto 6"/>
              <p:cNvSpPr txBox="1"/>
              <p:nvPr/>
            </p:nvSpPr>
            <p:spPr>
              <a:xfrm>
                <a:off x="745432" y="2587907"/>
                <a:ext cx="4165152" cy="70573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t> =  14.1086</a:t>
                </a:r>
                <a:endParaRPr sz="3774"/>
              </a:p>
            </p:txBody>
          </p:sp>
        </mc:Choice>
        <mc:Fallback>
          <p:sp>
            <p:nvSpPr>
              <p:cNvPr id="856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2" y="2587907"/>
                <a:ext cx="4165152" cy="705730"/>
              </a:xfrm>
              <a:prstGeom prst="rect">
                <a:avLst/>
              </a:prstGeom>
              <a:blipFill>
                <a:blip r:embed="rId5"/>
                <a:stretch>
                  <a:fillRect t="-15652" b="-373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7" name="CasellaDiTesto 7"/>
              <p:cNvSpPr txBox="1"/>
              <p:nvPr/>
            </p:nvSpPr>
            <p:spPr>
              <a:xfrm>
                <a:off x="745432" y="3771493"/>
                <a:ext cx="4165152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t> = 0.0031 </a:t>
                </a:r>
                <a:endParaRPr sz="3774"/>
              </a:p>
            </p:txBody>
          </p:sp>
        </mc:Choice>
        <mc:Fallback>
          <p:sp>
            <p:nvSpPr>
              <p:cNvPr id="857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2" y="3771493"/>
                <a:ext cx="4165152" cy="701041"/>
              </a:xfrm>
              <a:prstGeom prst="rect">
                <a:avLst/>
              </a:prstGeom>
              <a:blipFill>
                <a:blip r:embed="rId6"/>
                <a:stretch>
                  <a:fillRect t="-15652" b="-373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8" name="CasellaDiTesto 8"/>
              <p:cNvSpPr txBox="1"/>
              <p:nvPr/>
            </p:nvSpPr>
            <p:spPr>
              <a:xfrm>
                <a:off x="745432" y="5032614"/>
                <a:ext cx="4165152" cy="7112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 </a:t>
                </a:r>
                <a:r>
                  <a:t>= 0.0255.</a:t>
                </a:r>
                <a:endParaRPr sz="3774"/>
              </a:p>
            </p:txBody>
          </p:sp>
        </mc:Choice>
        <mc:Fallback>
          <p:sp>
            <p:nvSpPr>
              <p:cNvPr id="858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2" y="5032614"/>
                <a:ext cx="4165152" cy="711211"/>
              </a:xfrm>
              <a:prstGeom prst="rect">
                <a:avLst/>
              </a:prstGeom>
              <a:blipFill>
                <a:blip r:embed="rId7"/>
                <a:stretch>
                  <a:fillRect t="-18103" b="-33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9" name="Immagine 13" descr="Immagin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11630" y="7022156"/>
            <a:ext cx="8172451" cy="525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r>
              <a:t>Aircraft as a Complex and Evolving Challenge</a:t>
            </a:r>
          </a:p>
        </p:txBody>
      </p:sp>
      <p:grpSp>
        <p:nvGrpSpPr>
          <p:cNvPr id="179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77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8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0" name="CasellaDiTesto 13"/>
          <p:cNvSpPr txBox="1"/>
          <p:nvPr/>
        </p:nvSpPr>
        <p:spPr>
          <a:xfrm>
            <a:off x="-3513881" y="5707648"/>
            <a:ext cx="46918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Traditional valuation</a:t>
            </a:r>
          </a:p>
        </p:txBody>
      </p:sp>
      <p:pic>
        <p:nvPicPr>
          <p:cNvPr id="181" name="Picture 2" descr="Picture 2"/>
          <p:cNvPicPr>
            <a:picLocks noChangeAspect="1"/>
          </p:cNvPicPr>
          <p:nvPr/>
        </p:nvPicPr>
        <p:blipFill>
          <a:blip r:embed="rId2"/>
          <a:srcRect t="2519" r="1" b="2372"/>
          <a:stretch>
            <a:fillRect/>
          </a:stretch>
        </p:blipFill>
        <p:spPr>
          <a:xfrm>
            <a:off x="572492" y="1852265"/>
            <a:ext cx="1441349" cy="149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asellaDiTesto 15"/>
          <p:cNvSpPr txBox="1"/>
          <p:nvPr/>
        </p:nvSpPr>
        <p:spPr>
          <a:xfrm>
            <a:off x="-3317014" y="2479998"/>
            <a:ext cx="323673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Technological innovation </a:t>
            </a:r>
          </a:p>
        </p:txBody>
      </p:sp>
      <p:sp>
        <p:nvSpPr>
          <p:cNvPr id="183" name="CasellaDiTesto 16"/>
          <p:cNvSpPr txBox="1"/>
          <p:nvPr/>
        </p:nvSpPr>
        <p:spPr>
          <a:xfrm>
            <a:off x="-3452867" y="4396090"/>
            <a:ext cx="3508444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r>
              <a:t>supply chain issues, and regulatory changes add further uncertainty.</a:t>
            </a:r>
          </a:p>
        </p:txBody>
      </p:sp>
      <p:sp>
        <p:nvSpPr>
          <p:cNvPr id="184" name="CasellaDiTesto 18"/>
          <p:cNvSpPr txBox="1"/>
          <p:nvPr/>
        </p:nvSpPr>
        <p:spPr>
          <a:xfrm>
            <a:off x="-3317014" y="3914007"/>
            <a:ext cx="46918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r>
              <a:t>Market volatility</a:t>
            </a:r>
          </a:p>
        </p:txBody>
      </p:sp>
      <p:pic>
        <p:nvPicPr>
          <p:cNvPr id="185" name="Picture 6" descr="Picture 6"/>
          <p:cNvPicPr>
            <a:picLocks noChangeAspect="1"/>
          </p:cNvPicPr>
          <p:nvPr/>
        </p:nvPicPr>
        <p:blipFill>
          <a:blip r:embed="rId3"/>
          <a:srcRect l="28333"/>
          <a:stretch>
            <a:fillRect/>
          </a:stretch>
        </p:blipFill>
        <p:spPr>
          <a:xfrm>
            <a:off x="572493" y="3355185"/>
            <a:ext cx="2283598" cy="1486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13" y="5148824"/>
            <a:ext cx="1834265" cy="1486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438" y="8150728"/>
            <a:ext cx="560896" cy="55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2" descr="Picture 2"/>
          <p:cNvPicPr>
            <a:picLocks noChangeAspect="1"/>
          </p:cNvPicPr>
          <p:nvPr/>
        </p:nvPicPr>
        <p:blipFill>
          <a:blip r:embed="rId6"/>
          <a:srcRect l="19557" t="25180" r="19684" b="27757"/>
          <a:stretch>
            <a:fillRect/>
          </a:stretch>
        </p:blipFill>
        <p:spPr>
          <a:xfrm>
            <a:off x="5249526" y="4011303"/>
            <a:ext cx="809368" cy="626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7"/>
          <a:srcRect l="67177" t="18810" r="13989" b="19020"/>
          <a:stretch>
            <a:fillRect/>
          </a:stretch>
        </p:blipFill>
        <p:spPr>
          <a:xfrm>
            <a:off x="3231333" y="1787208"/>
            <a:ext cx="1537437" cy="507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sellaDiTesto 24"/>
          <p:cNvSpPr txBox="1"/>
          <p:nvPr/>
        </p:nvSpPr>
        <p:spPr>
          <a:xfrm>
            <a:off x="-3646702" y="6221019"/>
            <a:ext cx="3749449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r>
              <a:t>Aircraft appraisals are often slow, expensive, and subjective.</a:t>
            </a:r>
          </a:p>
        </p:txBody>
      </p:sp>
      <p:sp>
        <p:nvSpPr>
          <p:cNvPr id="191" name="CasellaDiTesto 25"/>
          <p:cNvSpPr txBox="1"/>
          <p:nvPr/>
        </p:nvSpPr>
        <p:spPr>
          <a:xfrm>
            <a:off x="-3646702" y="2829613"/>
            <a:ext cx="3749447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r>
              <a:t>(e.g. electric propulsion, lighter materials) makes traditional valuation methods less effective.</a:t>
            </a:r>
          </a:p>
        </p:txBody>
      </p:sp>
      <p:sp>
        <p:nvSpPr>
          <p:cNvPr id="192" name="CasellaDiTesto 27"/>
          <p:cNvSpPr txBox="1"/>
          <p:nvPr/>
        </p:nvSpPr>
        <p:spPr>
          <a:xfrm>
            <a:off x="6882560" y="3847696"/>
            <a:ext cx="4760968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0000"/>
                </a:solidFill>
              </a:defRPr>
            </a:lvl1pPr>
          </a:lstStyle>
          <a:p>
            <a:r>
              <a:t>Making fast, data-driven valuation models</a:t>
            </a:r>
          </a:p>
        </p:txBody>
      </p:sp>
      <p:sp>
        <p:nvSpPr>
          <p:cNvPr id="193" name="CasellaDiTesto 29"/>
          <p:cNvSpPr txBox="1"/>
          <p:nvPr/>
        </p:nvSpPr>
        <p:spPr>
          <a:xfrm>
            <a:off x="12941824" y="1699832"/>
            <a:ext cx="8353898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i="1"/>
            </a:pPr>
            <a:r>
              <a:t>“Traditional appraisals often </a:t>
            </a:r>
            <a:r>
              <a:rPr b="1"/>
              <a:t>require weeks and involve significant manual inspection</a:t>
            </a:r>
            <a:r>
              <a:t>, which is </a:t>
            </a:r>
            <a:r>
              <a:rPr b="1"/>
              <a:t>inefficient </a:t>
            </a:r>
            <a:r>
              <a:t>in fast-moving markets. Having a </a:t>
            </a:r>
            <a:r>
              <a:rPr b="1"/>
              <a:t>reliable data-based pricing model would be a game changer</a:t>
            </a:r>
            <a:r>
              <a:t>.”</a:t>
            </a:r>
          </a:p>
        </p:txBody>
      </p:sp>
      <p:sp>
        <p:nvSpPr>
          <p:cNvPr id="194" name="CasellaDiTesto 30"/>
          <p:cNvSpPr txBox="1"/>
          <p:nvPr/>
        </p:nvSpPr>
        <p:spPr>
          <a:xfrm>
            <a:off x="13937247" y="3400040"/>
            <a:ext cx="455411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Source: Interview published in </a:t>
            </a:r>
            <a:r>
              <a:rPr i="1"/>
              <a:t>Aviation Week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2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3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4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5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Plots:</a:t>
            </a:r>
          </a:p>
        </p:txBody>
      </p:sp>
      <p:pic>
        <p:nvPicPr>
          <p:cNvPr id="866" name="Picture 8" descr="Picture 8"/>
          <p:cNvPicPr>
            <a:picLocks noChangeAspect="1"/>
          </p:cNvPicPr>
          <p:nvPr/>
        </p:nvPicPr>
        <p:blipFill>
          <a:blip r:embed="rId2"/>
          <a:srcRect l="67177" t="18810" r="13989" b="19020"/>
          <a:stretch>
            <a:fillRect/>
          </a:stretch>
        </p:blipFill>
        <p:spPr>
          <a:xfrm>
            <a:off x="-4537765" y="1655276"/>
            <a:ext cx="1537437" cy="50750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7" name="CasellaDiTesto 2"/>
              <p:cNvSpPr txBox="1"/>
              <p:nvPr/>
            </p:nvSpPr>
            <p:spPr>
              <a:xfrm>
                <a:off x="96738" y="276990"/>
                <a:ext cx="8002549" cy="127960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>
                <a:lvl1pPr>
                  <a:lnSpc>
                    <a:spcPct val="72000"/>
                  </a:lnSpc>
                  <a:spcBef>
                    <a:spcPts val="600"/>
                  </a:spcBef>
                  <a:defRPr sz="2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7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sz="27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27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14.1086</m:t>
                      </m:r>
                      <m:r>
                        <a:rPr sz="27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sz="27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0.0031</m:t>
                      </m:r>
                      <m:r>
                        <a:rPr sz="27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27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𝒔𝒑𝒆𝒆𝒅</m:t>
                      </m:r>
                      <m:r>
                        <a:rPr sz="27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27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𝒎𝒂𝒓𝒈𝒊𝒏</m:t>
                      </m:r>
                      <m:r>
                        <a:rPr sz="27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sz="27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0.0255</m:t>
                      </m:r>
                    </m:oMath>
                  </m:oMathPara>
                </a14:m>
                <a:endParaRPr sz="2547"/>
              </a:p>
            </p:txBody>
          </p:sp>
        </mc:Choice>
        <mc:Fallback>
          <p:sp>
            <p:nvSpPr>
              <p:cNvPr id="867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38" y="276990"/>
                <a:ext cx="8002549" cy="1279603"/>
              </a:xfrm>
              <a:prstGeom prst="rect">
                <a:avLst/>
              </a:prstGeom>
              <a:blipFill>
                <a:blip r:embed="rId3"/>
                <a:stretch>
                  <a:fillRect l="-9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8" name="Immagine 5" descr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841" y="1612569"/>
            <a:ext cx="817245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9" name="Immagine 13" descr="Immagin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6345" y="1717250"/>
            <a:ext cx="5054932" cy="5069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0" name="Immagine 15" descr="Immagin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9332" y="1717250"/>
            <a:ext cx="5216759" cy="506834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71" name="CasellaDiTesto 16"/>
              <p:cNvSpPr txBox="1"/>
              <p:nvPr/>
            </p:nvSpPr>
            <p:spPr>
              <a:xfrm>
                <a:off x="-8011299" y="2587907"/>
                <a:ext cx="4165151" cy="70573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t> =  14.1086</a:t>
                </a:r>
                <a:endParaRPr sz="3774"/>
              </a:p>
            </p:txBody>
          </p:sp>
        </mc:Choice>
        <mc:Fallback>
          <p:sp>
            <p:nvSpPr>
              <p:cNvPr id="871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1299" y="2587907"/>
                <a:ext cx="4165151" cy="705730"/>
              </a:xfrm>
              <a:prstGeom prst="rect">
                <a:avLst/>
              </a:prstGeom>
              <a:blipFill>
                <a:blip r:embed="rId7"/>
                <a:stretch>
                  <a:fillRect t="-15652" b="-373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2" name="CasellaDiTesto 17"/>
              <p:cNvSpPr txBox="1"/>
              <p:nvPr/>
            </p:nvSpPr>
            <p:spPr>
              <a:xfrm>
                <a:off x="-8011299" y="3771493"/>
                <a:ext cx="4165151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t> = 0.0031 </a:t>
                </a:r>
                <a:endParaRPr sz="3774"/>
              </a:p>
            </p:txBody>
          </p:sp>
        </mc:Choice>
        <mc:Fallback>
          <p:sp>
            <p:nvSpPr>
              <p:cNvPr id="872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1299" y="3771493"/>
                <a:ext cx="4165151" cy="701041"/>
              </a:xfrm>
              <a:prstGeom prst="rect">
                <a:avLst/>
              </a:prstGeom>
              <a:blipFill>
                <a:blip r:embed="rId8"/>
                <a:stretch>
                  <a:fillRect t="-15652" b="-3739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3" name="CasellaDiTesto 18"/>
              <p:cNvSpPr txBox="1"/>
              <p:nvPr/>
            </p:nvSpPr>
            <p:spPr>
              <a:xfrm>
                <a:off x="-8011299" y="5032614"/>
                <a:ext cx="4165151" cy="7112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>
                    <a:latin typeface="+mj-lt"/>
                    <a:ea typeface="+mj-ea"/>
                    <a:cs typeface="+mj-cs"/>
                    <a:sym typeface="Aptos"/>
                  </a:rPr>
                  <a:t>    </a:t>
                </a:r>
                <a:r>
                  <a:t>= 0.0255.</a:t>
                </a:r>
                <a:endParaRPr sz="3774"/>
              </a:p>
            </p:txBody>
          </p:sp>
        </mc:Choice>
        <mc:Fallback>
          <p:sp>
            <p:nvSpPr>
              <p:cNvPr id="873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1299" y="5032614"/>
                <a:ext cx="4165151" cy="711211"/>
              </a:xfrm>
              <a:prstGeom prst="rect">
                <a:avLst/>
              </a:prstGeom>
              <a:blipFill>
                <a:blip r:embed="rId9"/>
                <a:stretch>
                  <a:fillRect t="-18103" b="-3362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6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7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8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9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Plots: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0" name="CasellaDiTesto 1"/>
              <p:cNvSpPr txBox="1"/>
              <p:nvPr/>
            </p:nvSpPr>
            <p:spPr>
              <a:xfrm>
                <a:off x="-137600" y="544099"/>
                <a:ext cx="8442557" cy="56707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600"/>
                  </a:spcBef>
                  <a:defRPr sz="32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9.3492</m:t>
                      </m:r>
                      <m:r>
                        <a:rPr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0.7114</m:t>
                      </m:r>
                      <m:r>
                        <a:rPr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𝒓𝒐𝒄</m:t>
                      </m:r>
                      <m:r>
                        <a:rPr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𝒎𝒆𝒂𝒏</m:t>
                      </m:r>
                      <m:r>
                        <a:rPr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nor/>
                        </m:rPr>
                        <a:rPr sz="32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0.0305</m:t>
                      </m:r>
                    </m:oMath>
                  </m:oMathPara>
                </a14:m>
                <a:endParaRPr sz="3019"/>
              </a:p>
            </p:txBody>
          </p:sp>
        </mc:Choice>
        <mc:Fallback>
          <p:sp>
            <p:nvSpPr>
              <p:cNvPr id="880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7600" y="544099"/>
                <a:ext cx="8442557" cy="5670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81" name="Immagine 2" descr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63" y="1717250"/>
            <a:ext cx="5054932" cy="5069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Immagine 5" descr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751" y="1717250"/>
            <a:ext cx="5216759" cy="5068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Immagine 7" descr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681478" y="1612569"/>
            <a:ext cx="8172451" cy="525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Rectangle 3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6" name="Rectangle 3105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7" name="Rectangle 3107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8" name="Rectangle 3109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9" name="CasellaDiTesto 23"/>
              <p:cNvSpPr txBox="1"/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𝑴𝒖𝒍𝒕𝒊𝒑𝒍𝒆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𝑳𝒊𝒏𝒆𝒂𝒓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𝑹𝒆𝒈𝒓𝒆𝒔𝒔𝒊𝒐𝒏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491"/>
              </a:p>
            </p:txBody>
          </p:sp>
        </mc:Choice>
        <mc:Fallback>
          <p:sp>
            <p:nvSpPr>
              <p:cNvPr id="899" name="CasellaDiTes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0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Using all the regressors:</a:t>
            </a:r>
          </a:p>
        </p:txBody>
      </p:sp>
      <p:graphicFrame>
        <p:nvGraphicFramePr>
          <p:cNvPr id="901" name="Tabella 1"/>
          <p:cNvGraphicFramePr/>
          <p:nvPr/>
        </p:nvGraphicFramePr>
        <p:xfrm>
          <a:off x="1921398" y="2127162"/>
          <a:ext cx="8495817" cy="40233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750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1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Variable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P-value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roc_mean 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  <a:endParaRPr/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speed_margin 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  <a:endParaRPr/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power_per_distance  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  <a:endParaRPr/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wing_span  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  <a:endParaRPr/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range 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  <a:endParaRPr/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02" name="Immagine 2" descr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612" y="1596204"/>
            <a:ext cx="8048626" cy="5238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Rectangle 3103"/>
          <p:cNvSpPr/>
          <p:nvPr/>
        </p:nvSpPr>
        <p:spPr>
          <a:xfrm>
            <a:off x="-1539252" y="-2759391"/>
            <a:ext cx="12192001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6" name="Rectangle 3105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7" name="Rectangle 3107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8" name="Rectangle 3109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9" name="CasellaDiTesto 23"/>
              <p:cNvSpPr txBox="1"/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𝑴𝒖𝒍𝒕𝒊𝒑𝒍𝒆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𝑳𝒊𝒏𝒆𝒂𝒓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𝑹𝒆𝒈𝒓𝒆𝒔𝒔𝒊𝒐𝒏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491"/>
              </a:p>
            </p:txBody>
          </p:sp>
        </mc:Choice>
        <mc:Fallback>
          <p:sp>
            <p:nvSpPr>
              <p:cNvPr id="889" name="CasellaDiTes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0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Using all the regressors: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1" name="CasellaDiTesto 2"/>
              <p:cNvSpPr txBox="1"/>
              <p:nvPr/>
            </p:nvSpPr>
            <p:spPr>
              <a:xfrm>
                <a:off x="4761847" y="2707199"/>
                <a:ext cx="4165152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t>=  </a:t>
                </a:r>
                <a:r>
                  <a:rPr>
                    <a:solidFill>
                      <a:srgbClr val="00B050"/>
                    </a:solidFill>
                  </a:rPr>
                  <a:t>0.715</a:t>
                </a:r>
                <a:endParaRPr sz="3774"/>
              </a:p>
            </p:txBody>
          </p:sp>
        </mc:Choice>
        <mc:Fallback>
          <p:sp>
            <p:nvSpPr>
              <p:cNvPr id="891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847" y="2707199"/>
                <a:ext cx="4165152" cy="701041"/>
              </a:xfrm>
              <a:prstGeom prst="rect">
                <a:avLst/>
              </a:prstGeom>
              <a:blipFill>
                <a:blip r:embed="rId3"/>
                <a:stretch>
                  <a:fillRect t="-13913" b="-391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2" name="CasellaDiTesto 4"/>
              <p:cNvSpPr txBox="1"/>
              <p:nvPr/>
            </p:nvSpPr>
            <p:spPr>
              <a:xfrm>
                <a:off x="3712480" y="3653556"/>
                <a:ext cx="4165152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4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𝑨𝒅𝒋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sz="4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t>=  </a:t>
                </a:r>
                <a:r>
                  <a:rPr>
                    <a:solidFill>
                      <a:srgbClr val="00B050"/>
                    </a:solidFill>
                  </a:rPr>
                  <a:t>0.712</a:t>
                </a:r>
                <a:endParaRPr sz="3774"/>
              </a:p>
            </p:txBody>
          </p:sp>
        </mc:Choice>
        <mc:Fallback>
          <p:sp>
            <p:nvSpPr>
              <p:cNvPr id="892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480" y="3653556"/>
                <a:ext cx="4165152" cy="701041"/>
              </a:xfrm>
              <a:prstGeom prst="rect">
                <a:avLst/>
              </a:prstGeom>
              <a:blipFill>
                <a:blip r:embed="rId4"/>
                <a:stretch>
                  <a:fillRect t="-13913" b="-391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3" name="CasellaDiTesto 1"/>
          <p:cNvSpPr txBox="1"/>
          <p:nvPr/>
        </p:nvSpPr>
        <p:spPr>
          <a:xfrm>
            <a:off x="4361628" y="4599914"/>
            <a:ext cx="416515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774" b="1"/>
              <a:t>RMSE</a:t>
            </a:r>
            <a:r>
              <a:t>=  </a:t>
            </a:r>
            <a:r>
              <a:rPr>
                <a:solidFill>
                  <a:srgbClr val="00B050"/>
                </a:solidFill>
              </a:rPr>
              <a:t>523 060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5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6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7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8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Plots: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9" name="CasellaDiTesto 1"/>
              <p:cNvSpPr txBox="1"/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𝑴𝒖𝒍𝒕𝒊𝒑𝒍𝒆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𝑳𝒊𝒏𝒆𝒂𝒓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𝑹𝒆𝒈𝒓𝒆𝒔𝒔𝒊𝒐𝒏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491"/>
              </a:p>
            </p:txBody>
          </p:sp>
        </mc:Choice>
        <mc:Fallback>
          <p:sp>
            <p:nvSpPr>
              <p:cNvPr id="909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0" name="Tabella 6"/>
          <p:cNvGraphicFramePr/>
          <p:nvPr/>
        </p:nvGraphicFramePr>
        <p:xfrm>
          <a:off x="-9062978" y="2127162"/>
          <a:ext cx="8495817" cy="40233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750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5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11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Variable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P-value</a:t>
                      </a:r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roc_mean 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  <a:endParaRPr/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speed_margin 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  <a:endParaRPr/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power_per_distance  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  <a:endParaRPr/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wing_span  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  <a:endParaRPr/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range </a:t>
                      </a:r>
                    </a:p>
                  </a:txBody>
                  <a:tcPr marL="83820" marR="83820" marT="83820" marB="8382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  <a:endParaRPr/>
                    </a:p>
                  </a:txBody>
                  <a:tcPr marL="83820" marR="83820" marT="83820" marB="838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11" name="Immagine 8" descr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6" y="1596204"/>
            <a:ext cx="8048626" cy="5238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4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5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6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7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Plots: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8" name="CasellaDiTesto 1"/>
              <p:cNvSpPr txBox="1"/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𝑴𝒖𝒍𝒕𝒊𝒑𝒍𝒆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𝑳𝒊𝒏𝒆𝒂𝒓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𝑹𝒆𝒈𝒓𝒆𝒔𝒔𝒊𝒐𝒏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491"/>
              </a:p>
            </p:txBody>
          </p:sp>
        </mc:Choice>
        <mc:Fallback>
          <p:sp>
            <p:nvSpPr>
              <p:cNvPr id="918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9" name="Immagine 8" descr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6" y="1596204"/>
            <a:ext cx="8048626" cy="523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Immagine 4" descr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911" y="1619250"/>
            <a:ext cx="8258176" cy="5238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3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4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5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6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r>
              <a:t>Plots: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7" name="CasellaDiTesto 1"/>
              <p:cNvSpPr txBox="1"/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37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𝑴𝒖𝒍𝒕𝒊𝒑𝒍𝒆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𝑳𝒊𝒏𝒆𝒂𝒓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𝑹𝒆𝒈𝒓𝒆𝒔𝒔𝒊𝒐𝒏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491"/>
              </a:p>
            </p:txBody>
          </p:sp>
        </mc:Choice>
        <mc:Fallback>
          <p:sp>
            <p:nvSpPr>
              <p:cNvPr id="927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8" name="Immagine 5" descr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866" y="1574310"/>
            <a:ext cx="4982134" cy="5075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Immagine 7" descr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1884451"/>
            <a:ext cx="7273122" cy="4662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2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3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34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5" name="CasellaDiTesto 1"/>
              <p:cNvSpPr txBox="1"/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40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𝟖𝟎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𝑪𝒓𝒐𝒔𝒔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𝑽𝒂𝒍𝒊𝒅𝒂𝒕𝒊𝒐𝒏</m:t>
                    </m:r>
                  </m:oMath>
                </a14:m>
                <a:r>
                  <a:rPr b="1" dirty="0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774" dirty="0"/>
              </a:p>
            </p:txBody>
          </p:sp>
        </mc:Choice>
        <mc:Fallback>
          <p:sp>
            <p:nvSpPr>
              <p:cNvPr id="935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6" name="CasellaDiTesto 2"/>
              <p:cNvSpPr txBox="1"/>
              <p:nvPr/>
            </p:nvSpPr>
            <p:spPr>
              <a:xfrm>
                <a:off x="8874287" y="426253"/>
                <a:ext cx="2666252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40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sz="4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t>=  </a:t>
                </a:r>
                <a:r>
                  <a:rPr>
                    <a:solidFill>
                      <a:srgbClr val="00B050"/>
                    </a:solidFill>
                  </a:rPr>
                  <a:t>0.715</a:t>
                </a:r>
                <a:endParaRPr sz="3774"/>
              </a:p>
            </p:txBody>
          </p:sp>
        </mc:Choice>
        <mc:Fallback>
          <p:sp>
            <p:nvSpPr>
              <p:cNvPr id="936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287" y="426253"/>
                <a:ext cx="2666252" cy="701041"/>
              </a:xfrm>
              <a:prstGeom prst="rect">
                <a:avLst/>
              </a:prstGeom>
              <a:blipFill>
                <a:blip r:embed="rId3"/>
                <a:stretch>
                  <a:fillRect t="-13913" r="-4348" b="-391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7" name="Immagine 6" descr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94" y="1621126"/>
            <a:ext cx="9732412" cy="5237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0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1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2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3" name="CasellaDiTesto 1"/>
              <p:cNvSpPr txBox="1"/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40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𝟖𝟎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𝑪𝒓𝒐𝒔𝒔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𝑽𝒂𝒍𝒊𝒅𝒂𝒕𝒊𝒐𝒏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774"/>
              </a:p>
            </p:txBody>
          </p:sp>
        </mc:Choice>
        <mc:Fallback>
          <p:sp>
            <p:nvSpPr>
              <p:cNvPr id="943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4" name="CasellaDiTesto 2"/>
              <p:cNvSpPr txBox="1"/>
              <p:nvPr/>
            </p:nvSpPr>
            <p:spPr>
              <a:xfrm>
                <a:off x="8874287" y="426253"/>
                <a:ext cx="2666252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40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sz="4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t>=  </a:t>
                </a:r>
                <a:r>
                  <a:rPr>
                    <a:solidFill>
                      <a:srgbClr val="00B050"/>
                    </a:solidFill>
                  </a:rPr>
                  <a:t>0.715</a:t>
                </a:r>
                <a:endParaRPr sz="3774"/>
              </a:p>
            </p:txBody>
          </p:sp>
        </mc:Choice>
        <mc:Fallback>
          <p:sp>
            <p:nvSpPr>
              <p:cNvPr id="944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287" y="426253"/>
                <a:ext cx="2666252" cy="701041"/>
              </a:xfrm>
              <a:prstGeom prst="rect">
                <a:avLst/>
              </a:prstGeom>
              <a:blipFill>
                <a:blip r:embed="rId3"/>
                <a:stretch>
                  <a:fillRect t="-13913" r="-4348" b="-391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5" name="Immagine 4" descr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492" y="1573729"/>
            <a:ext cx="9495012" cy="5283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8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1" name="CasellaDiTesto 1"/>
              <p:cNvSpPr txBox="1"/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40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𝑭𝒐𝒍𝒅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𝑪𝒓𝒐𝒔𝒔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𝑽𝒂𝒍𝒊𝒅𝒂𝒕𝒊𝒐𝒏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774"/>
              </a:p>
            </p:txBody>
          </p:sp>
        </mc:Choice>
        <mc:Fallback>
          <p:sp>
            <p:nvSpPr>
              <p:cNvPr id="951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2" name="CasellaDiTesto 2"/>
              <p:cNvSpPr txBox="1"/>
              <p:nvPr/>
            </p:nvSpPr>
            <p:spPr>
              <a:xfrm>
                <a:off x="8874287" y="426253"/>
                <a:ext cx="2666252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40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sz="4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t>=  </a:t>
                </a:r>
                <a:r>
                  <a:rPr>
                    <a:solidFill>
                      <a:srgbClr val="FFC000"/>
                    </a:solidFill>
                  </a:rPr>
                  <a:t>0.682</a:t>
                </a:r>
                <a:endParaRPr sz="3774"/>
              </a:p>
            </p:txBody>
          </p:sp>
        </mc:Choice>
        <mc:Fallback>
          <p:sp>
            <p:nvSpPr>
              <p:cNvPr id="952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287" y="426253"/>
                <a:ext cx="2666252" cy="701041"/>
              </a:xfrm>
              <a:prstGeom prst="rect">
                <a:avLst/>
              </a:prstGeom>
              <a:blipFill>
                <a:blip r:embed="rId3"/>
                <a:stretch>
                  <a:fillRect t="-13913" r="-4348" b="-391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3" name="Immagine 5" descr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993" y="1574307"/>
            <a:ext cx="9426014" cy="5196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Titolo 1"/>
          <p:cNvSpPr txBox="1">
            <a:spLocks noGrp="1"/>
          </p:cNvSpPr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r>
              <a:t>Aircraft as a Complex and Evolving Challenge</a:t>
            </a:r>
          </a:p>
        </p:txBody>
      </p:sp>
      <p:grpSp>
        <p:nvGrpSpPr>
          <p:cNvPr id="200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98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01" name="Picture 2" descr="Picture 2"/>
          <p:cNvPicPr>
            <a:picLocks noChangeAspect="1"/>
          </p:cNvPicPr>
          <p:nvPr/>
        </p:nvPicPr>
        <p:blipFill>
          <a:blip r:embed="rId2"/>
          <a:srcRect t="2519" r="1" b="2372"/>
          <a:stretch>
            <a:fillRect/>
          </a:stretch>
        </p:blipFill>
        <p:spPr>
          <a:xfrm>
            <a:off x="-2321177" y="2280529"/>
            <a:ext cx="630811" cy="655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6" descr="Picture 6"/>
          <p:cNvPicPr>
            <a:picLocks noChangeAspect="1"/>
          </p:cNvPicPr>
          <p:nvPr/>
        </p:nvPicPr>
        <p:blipFill>
          <a:blip r:embed="rId3"/>
          <a:srcRect l="28333"/>
          <a:stretch>
            <a:fillRect/>
          </a:stretch>
        </p:blipFill>
        <p:spPr>
          <a:xfrm>
            <a:off x="-2483455" y="4977462"/>
            <a:ext cx="948983" cy="617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3839" y="7563998"/>
            <a:ext cx="827678" cy="670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2" descr="Picture 2"/>
          <p:cNvPicPr>
            <a:picLocks noChangeAspect="1"/>
          </p:cNvPicPr>
          <p:nvPr/>
        </p:nvPicPr>
        <p:blipFill>
          <a:blip r:embed="rId5"/>
          <a:srcRect l="19557" t="25180" r="19684" b="27757"/>
          <a:stretch>
            <a:fillRect/>
          </a:stretch>
        </p:blipFill>
        <p:spPr>
          <a:xfrm>
            <a:off x="6836840" y="8184487"/>
            <a:ext cx="809368" cy="626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8" descr="Picture 8"/>
          <p:cNvPicPr>
            <a:picLocks noChangeAspect="1"/>
          </p:cNvPicPr>
          <p:nvPr/>
        </p:nvPicPr>
        <p:blipFill>
          <a:blip r:embed="rId6"/>
          <a:srcRect l="67177" t="18810" r="13989" b="19020"/>
          <a:stretch>
            <a:fillRect/>
          </a:stretch>
        </p:blipFill>
        <p:spPr>
          <a:xfrm>
            <a:off x="3764488" y="7616142"/>
            <a:ext cx="880885" cy="290780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CasellaDiTesto 27"/>
          <p:cNvSpPr txBox="1"/>
          <p:nvPr/>
        </p:nvSpPr>
        <p:spPr>
          <a:xfrm>
            <a:off x="9648909" y="7239927"/>
            <a:ext cx="4760968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FF0000"/>
                </a:solidFill>
              </a:defRPr>
            </a:lvl1pPr>
          </a:lstStyle>
          <a:p>
            <a:r>
              <a:t>Making fast, data-driven valuation models</a:t>
            </a:r>
          </a:p>
        </p:txBody>
      </p:sp>
      <p:sp>
        <p:nvSpPr>
          <p:cNvPr id="207" name="CasellaDiTesto 3"/>
          <p:cNvSpPr txBox="1"/>
          <p:nvPr/>
        </p:nvSpPr>
        <p:spPr>
          <a:xfrm>
            <a:off x="1917526" y="3160058"/>
            <a:ext cx="8353899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i="1"/>
            </a:pPr>
            <a:r>
              <a:t>“Traditional appraisals often </a:t>
            </a:r>
            <a:r>
              <a:rPr b="1"/>
              <a:t>require weeks and involve significant manual inspection</a:t>
            </a:r>
            <a:r>
              <a:t>, which is </a:t>
            </a:r>
            <a:r>
              <a:rPr b="1"/>
              <a:t>inefficient </a:t>
            </a:r>
            <a:r>
              <a:t>in fast-moving markets. Having a </a:t>
            </a:r>
            <a:r>
              <a:rPr b="1"/>
              <a:t>reliable data-based pricing model would be a game changer</a:t>
            </a:r>
            <a:r>
              <a:t>.”</a:t>
            </a:r>
          </a:p>
        </p:txBody>
      </p:sp>
      <p:sp>
        <p:nvSpPr>
          <p:cNvPr id="208" name="CasellaDiTesto 5"/>
          <p:cNvSpPr txBox="1"/>
          <p:nvPr/>
        </p:nvSpPr>
        <p:spPr>
          <a:xfrm>
            <a:off x="5960383" y="4807124"/>
            <a:ext cx="455411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Source: Interview published in </a:t>
            </a:r>
            <a:r>
              <a:rPr i="1"/>
              <a:t>Aviation Week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00">
        <p159:morph option="byObject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6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7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8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9" name="CasellaDiTesto 1"/>
              <p:cNvSpPr txBox="1"/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 sz="40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𝑭𝒐𝒍𝒅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𝑪𝒓𝒐𝒔𝒔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𝑽𝒂𝒍𝒊𝒅𝒂𝒕𝒊𝒐𝒏</m:t>
                    </m:r>
                  </m:oMath>
                </a14:m>
                <a:r>
                  <a:rPr b="1">
                    <a:latin typeface="Aptos Display"/>
                    <a:ea typeface="Aptos Display"/>
                    <a:cs typeface="Aptos Display"/>
                    <a:sym typeface="Aptos Display"/>
                  </a:rPr>
                  <a:t>  </a:t>
                </a:r>
                <a:endParaRPr sz="3774"/>
              </a:p>
            </p:txBody>
          </p:sp>
        </mc:Choice>
        <mc:Fallback>
          <p:sp>
            <p:nvSpPr>
              <p:cNvPr id="959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3" y="248038"/>
                <a:ext cx="6972281" cy="1159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0" name="CasellaDiTesto 2"/>
              <p:cNvSpPr txBox="1"/>
              <p:nvPr/>
            </p:nvSpPr>
            <p:spPr>
              <a:xfrm>
                <a:off x="8874287" y="426253"/>
                <a:ext cx="2666252" cy="701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400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sz="40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t>=  </a:t>
                </a:r>
                <a:r>
                  <a:rPr>
                    <a:solidFill>
                      <a:srgbClr val="FFC000"/>
                    </a:solidFill>
                  </a:rPr>
                  <a:t>0.682</a:t>
                </a:r>
                <a:endParaRPr sz="3774"/>
              </a:p>
            </p:txBody>
          </p:sp>
        </mc:Choice>
        <mc:Fallback>
          <p:sp>
            <p:nvSpPr>
              <p:cNvPr id="960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287" y="426253"/>
                <a:ext cx="2666252" cy="701041"/>
              </a:xfrm>
              <a:prstGeom prst="rect">
                <a:avLst/>
              </a:prstGeom>
              <a:blipFill>
                <a:blip r:embed="rId3"/>
                <a:stretch>
                  <a:fillRect t="-13913" r="-4348" b="-391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1" name="Immagine 4" descr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248" y="1613885"/>
            <a:ext cx="9437502" cy="5202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Rectangle 10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64" name="Titolo 1"/>
          <p:cNvSpPr txBox="1">
            <a:spLocks noGrp="1"/>
          </p:cNvSpPr>
          <p:nvPr>
            <p:ph type="title"/>
          </p:nvPr>
        </p:nvSpPr>
        <p:spPr>
          <a:xfrm>
            <a:off x="638882" y="639193"/>
            <a:ext cx="3571810" cy="3573517"/>
          </a:xfrm>
          <a:prstGeom prst="rect">
            <a:avLst/>
          </a:prstGeom>
        </p:spPr>
        <p:txBody>
          <a:bodyPr anchor="b"/>
          <a:lstStyle>
            <a:lvl1pPr>
              <a:defRPr sz="6600"/>
            </a:lvl1pPr>
          </a:lstStyle>
          <a:p>
            <a:r>
              <a:t>Ridge &amp; Lasso </a:t>
            </a:r>
          </a:p>
        </p:txBody>
      </p:sp>
      <p:grpSp>
        <p:nvGrpSpPr>
          <p:cNvPr id="967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965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6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968" name="Picture 2" descr="Picture 2"/>
          <p:cNvPicPr>
            <a:picLocks noChangeAspect="1"/>
          </p:cNvPicPr>
          <p:nvPr/>
        </p:nvPicPr>
        <p:blipFill>
          <a:blip r:embed="rId2"/>
          <a:srcRect l="17388" t="40363" r="54862" b="24607"/>
          <a:stretch>
            <a:fillRect/>
          </a:stretch>
        </p:blipFill>
        <p:spPr>
          <a:xfrm>
            <a:off x="4654296" y="1138459"/>
            <a:ext cx="7214617" cy="4553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cover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Immagine 5" descr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1247"/>
            <a:ext cx="10313042" cy="688924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71" name="CasellaDiTesto 3"/>
              <p:cNvSpPr txBox="1"/>
              <p:nvPr/>
            </p:nvSpPr>
            <p:spPr>
              <a:xfrm>
                <a:off x="9632572" y="3056582"/>
                <a:ext cx="3077010" cy="744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3600">
                    <a:solidFill>
                      <a:srgbClr val="262626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𝑹𝒊𝒅𝒈𝒆</m:t>
                      </m:r>
                    </m:oMath>
                  </m:oMathPara>
                </a14:m>
                <a:endParaRPr sz="3396"/>
              </a:p>
            </p:txBody>
          </p:sp>
        </mc:Choice>
        <mc:Fallback>
          <p:sp>
            <p:nvSpPr>
              <p:cNvPr id="971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572" y="3056582"/>
                <a:ext cx="3077010" cy="744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Immagine 2" descr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858"/>
            <a:ext cx="10336193" cy="687785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74" name="CasellaDiTesto 3"/>
              <p:cNvSpPr txBox="1"/>
              <p:nvPr/>
            </p:nvSpPr>
            <p:spPr>
              <a:xfrm>
                <a:off x="9632572" y="3056582"/>
                <a:ext cx="3077010" cy="74483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3600">
                    <a:solidFill>
                      <a:srgbClr val="262626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𝑹𝒊𝒅𝒈𝒆</m:t>
                      </m:r>
                    </m:oMath>
                  </m:oMathPara>
                </a14:m>
                <a:endParaRPr sz="3396"/>
              </a:p>
            </p:txBody>
          </p:sp>
        </mc:Choice>
        <mc:Fallback>
          <p:sp>
            <p:nvSpPr>
              <p:cNvPr id="97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572" y="3056582"/>
                <a:ext cx="3077010" cy="744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76" name="CasellaDiTesto 3"/>
              <p:cNvSpPr txBox="1"/>
              <p:nvPr/>
            </p:nvSpPr>
            <p:spPr>
              <a:xfrm>
                <a:off x="9898789" y="3428999"/>
                <a:ext cx="3077010" cy="7448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3600">
                    <a:solidFill>
                      <a:srgbClr val="262626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𝑳𝒂𝒔𝒔𝒐</m:t>
                      </m:r>
                    </m:oMath>
                  </m:oMathPara>
                </a14:m>
                <a:endParaRPr sz="3396"/>
              </a:p>
            </p:txBody>
          </p:sp>
        </mc:Choice>
        <mc:Fallback>
          <p:sp>
            <p:nvSpPr>
              <p:cNvPr id="976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789" y="3428999"/>
                <a:ext cx="3077010" cy="7448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7" name="Immagine 4" descr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21866"/>
            <a:ext cx="10590836" cy="681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Immagine 2" descr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99"/>
            <a:ext cx="10544537" cy="680770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80" name="CasellaDiTesto 3"/>
              <p:cNvSpPr txBox="1"/>
              <p:nvPr/>
            </p:nvSpPr>
            <p:spPr>
              <a:xfrm>
                <a:off x="9898789" y="3428999"/>
                <a:ext cx="3077010" cy="7448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 anchor="ctr">
                <a:normAutofit/>
              </a:bodyPr>
              <a:lstStyle>
                <a:lvl1pPr algn="ctr">
                  <a:lnSpc>
                    <a:spcPct val="90000"/>
                  </a:lnSpc>
                  <a:spcBef>
                    <a:spcPts val="600"/>
                  </a:spcBef>
                  <a:defRPr sz="3600">
                    <a:solidFill>
                      <a:srgbClr val="262626"/>
                    </a:solidFill>
                    <a:latin typeface="Cambria Math"/>
                    <a:ea typeface="Cambria Math"/>
                    <a:cs typeface="Cambria Math"/>
                    <a:sym typeface="Cambria Math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𝑳𝒂𝒔𝒔𝒐</m:t>
                      </m:r>
                    </m:oMath>
                  </m:oMathPara>
                </a14:m>
                <a:endParaRPr sz="3396"/>
              </a:p>
            </p:txBody>
          </p:sp>
        </mc:Choice>
        <mc:Fallback>
          <p:sp>
            <p:nvSpPr>
              <p:cNvPr id="980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789" y="3428999"/>
                <a:ext cx="3077010" cy="7448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 10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3" name="Titolo 1"/>
          <p:cNvSpPr txBox="1">
            <a:spLocks noGrp="1"/>
          </p:cNvSpPr>
          <p:nvPr>
            <p:ph type="title"/>
          </p:nvPr>
        </p:nvSpPr>
        <p:spPr>
          <a:xfrm>
            <a:off x="638882" y="639193"/>
            <a:ext cx="7359373" cy="3573516"/>
          </a:xfrm>
          <a:prstGeom prst="rect">
            <a:avLst/>
          </a:prstGeom>
        </p:spPr>
        <p:txBody>
          <a:bodyPr anchor="b"/>
          <a:lstStyle>
            <a:lvl1pPr>
              <a:defRPr sz="6600"/>
            </a:lvl1pPr>
          </a:lstStyle>
          <a:p>
            <a:r>
              <a:t>Non Linear Models </a:t>
            </a:r>
          </a:p>
        </p:txBody>
      </p:sp>
      <p:grpSp>
        <p:nvGrpSpPr>
          <p:cNvPr id="986" name="sketch line"/>
          <p:cNvGrpSpPr/>
          <p:nvPr/>
        </p:nvGrpSpPr>
        <p:grpSpPr>
          <a:xfrm>
            <a:off x="643176" y="4293262"/>
            <a:ext cx="7017212" cy="100337"/>
            <a:chOff x="0" y="0"/>
            <a:chExt cx="7017210" cy="100335"/>
          </a:xfrm>
        </p:grpSpPr>
        <p:sp>
          <p:nvSpPr>
            <p:cNvPr id="984" name="Forma"/>
            <p:cNvSpPr/>
            <p:nvPr/>
          </p:nvSpPr>
          <p:spPr>
            <a:xfrm>
              <a:off x="218" y="10277"/>
              <a:ext cx="7016993" cy="85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5" name="Forma"/>
            <p:cNvSpPr/>
            <p:nvPr/>
          </p:nvSpPr>
          <p:spPr>
            <a:xfrm>
              <a:off x="-1" y="0"/>
              <a:ext cx="7016943" cy="100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Rectangle 3092"/>
          <p:cNvSpPr/>
          <p:nvPr/>
        </p:nvSpPr>
        <p:spPr>
          <a:xfrm>
            <a:off x="1270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9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0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1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2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491"/>
              <a:t>Smoothing Spline for </a:t>
            </a:r>
            <a:r>
              <a:rPr sz="3491" b="1"/>
              <a:t>Range</a:t>
            </a:r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</a:p>
        </p:txBody>
      </p:sp>
      <p:sp>
        <p:nvSpPr>
          <p:cNvPr id="993" name="Effect of increasing λ: the curve’s curvature progressively decreases, shifting from “noisy” detail to a smoother, almost linear trend.…"/>
          <p:cNvSpPr txBox="1"/>
          <p:nvPr/>
        </p:nvSpPr>
        <p:spPr>
          <a:xfrm>
            <a:off x="130448" y="4809888"/>
            <a:ext cx="6042178" cy="236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Effect of increasing λ:</a:t>
            </a:r>
            <a:r>
              <a:t> the curve’s curvature progressively decreases, shifting from “noisy” detail to a smoother, almost linear trend.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Grid-search (black line):</a:t>
            </a:r>
            <a:r>
              <a:t> automatically picks the λ that best trades off bias and variance on validation data.</a:t>
            </a:r>
          </a:p>
          <a:p>
            <a:pPr marL="457200" indent="-457200" defTabSz="457200">
              <a:spcBef>
                <a:spcPts val="1200"/>
              </a:spcBef>
              <a:tabLst>
                <a:tab pos="139700" algn="l"/>
                <a:tab pos="457200" algn="l"/>
              </a:tabLst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994" name="filmato-incollato.png" descr="filmato-incolla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934" y="1795222"/>
            <a:ext cx="5706803" cy="3772294"/>
          </a:xfrm>
          <a:prstGeom prst="rect">
            <a:avLst/>
          </a:prstGeom>
          <a:ln w="12700">
            <a:miter lim="400000"/>
          </a:ln>
        </p:spPr>
      </p:pic>
      <p:sp>
        <p:nvSpPr>
          <p:cNvPr id="995" name="CasellaDiTesto 2"/>
          <p:cNvSpPr txBox="1"/>
          <p:nvPr/>
        </p:nvSpPr>
        <p:spPr>
          <a:xfrm>
            <a:off x="1068961" y="2200372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r>
              <a:t>RMSE= 604’ 841 $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Rectangle 3092"/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8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1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491"/>
              <a:t>Smoothing Spline for </a:t>
            </a:r>
            <a:r>
              <a:rPr sz="3491" b="1"/>
              <a:t>Speed Margin</a:t>
            </a:r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</a:p>
        </p:txBody>
      </p:sp>
      <p:sp>
        <p:nvSpPr>
          <p:cNvPr id="1002" name="Effect of increasing λ: the curve’s curvature progressively decreases, shifting from “noisy” detail to a smoother, almost linear trend.…"/>
          <p:cNvSpPr txBox="1"/>
          <p:nvPr/>
        </p:nvSpPr>
        <p:spPr>
          <a:xfrm>
            <a:off x="130448" y="4809888"/>
            <a:ext cx="6042178" cy="236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Effect of increasing λ:</a:t>
            </a:r>
            <a:r>
              <a:t> the curve’s curvature progressively decreases, shifting from “noisy” detail to a smoother, almost linear trend.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Grid-search (black line):</a:t>
            </a:r>
            <a:r>
              <a:t> automatically picks the λ that best trades off bias and variance on validation data.</a:t>
            </a:r>
          </a:p>
          <a:p>
            <a:pPr marL="457200" indent="-457200" defTabSz="457200">
              <a:spcBef>
                <a:spcPts val="1200"/>
              </a:spcBef>
              <a:tabLst>
                <a:tab pos="139700" algn="l"/>
                <a:tab pos="457200" algn="l"/>
              </a:tabLst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1003" name="filmato-incollato.png" descr="filmato-incolla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09" y="1818759"/>
            <a:ext cx="5622853" cy="372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CasellaDiTesto 2"/>
          <p:cNvSpPr txBox="1"/>
          <p:nvPr/>
        </p:nvSpPr>
        <p:spPr>
          <a:xfrm>
            <a:off x="1068961" y="2200372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r>
              <a:t>RMSE= 462’ 643 $</a:t>
            </a:r>
          </a:p>
        </p:txBody>
      </p:sp>
      <p:sp>
        <p:nvSpPr>
          <p:cNvPr id="1005" name="CasellaDiTesto 2"/>
          <p:cNvSpPr txBox="1"/>
          <p:nvPr/>
        </p:nvSpPr>
        <p:spPr>
          <a:xfrm>
            <a:off x="1068961" y="2842401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0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(In simple Linear Regression we had </a:t>
            </a:r>
            <a:r>
              <a:rPr b="1"/>
              <a:t>RMSE </a:t>
            </a:r>
            <a:r>
              <a:t>=  </a:t>
            </a:r>
            <a:r>
              <a:rPr>
                <a:solidFill>
                  <a:schemeClr val="accent2">
                    <a:satOff val="-15952"/>
                    <a:lumOff val="-11098"/>
                  </a:schemeClr>
                </a:solidFill>
              </a:rPr>
              <a:t>724 769</a:t>
            </a:r>
            <a:r>
              <a:rPr>
                <a:solidFill>
                  <a:srgbClr val="00B050"/>
                </a:solidFill>
              </a:rPr>
              <a:t> </a:t>
            </a:r>
            <a: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Rectangle 3092"/>
          <p:cNvSpPr/>
          <p:nvPr/>
        </p:nvSpPr>
        <p:spPr>
          <a:xfrm>
            <a:off x="0" y="254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8" name="Rectangle 3094"/>
          <p:cNvSpPr/>
          <p:nvPr/>
        </p:nvSpPr>
        <p:spPr>
          <a:xfrm rot="10800000" flipH="1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1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491"/>
              <a:t>Smoothing Spline for </a:t>
            </a:r>
            <a:r>
              <a:rPr sz="3491" b="1"/>
              <a:t>roc_mean</a:t>
            </a:r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</a:p>
        </p:txBody>
      </p:sp>
      <p:sp>
        <p:nvSpPr>
          <p:cNvPr id="1012" name="Effect of increasing λ: the curve’s curvature progressively decreases, shifting from “noisy” detail to a smoother, almost linear trend.…"/>
          <p:cNvSpPr txBox="1"/>
          <p:nvPr/>
        </p:nvSpPr>
        <p:spPr>
          <a:xfrm>
            <a:off x="130448" y="4809888"/>
            <a:ext cx="6042178" cy="236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Effect of increasing λ:</a:t>
            </a:r>
            <a:r>
              <a:t> the curve’s curvature progressively decreases, shifting from “noisy” detail to a smoother, almost linear trend.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Grid-search (black line):</a:t>
            </a:r>
            <a:r>
              <a:t> automatically picks the λ that best trades off bias and variance on validation data.</a:t>
            </a:r>
          </a:p>
          <a:p>
            <a:pPr marL="457200" indent="-457200" defTabSz="457200">
              <a:spcBef>
                <a:spcPts val="1200"/>
              </a:spcBef>
              <a:tabLst>
                <a:tab pos="139700" algn="l"/>
                <a:tab pos="457200" algn="l"/>
              </a:tabLst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1013" name="filmato-incollato.png" descr="filmato-incolla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934" y="1795222"/>
            <a:ext cx="5706803" cy="377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filmato-incollato.png" descr="filmato-incollat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59" y="1795222"/>
            <a:ext cx="5700353" cy="3772294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CasellaDiTesto 2"/>
          <p:cNvSpPr txBox="1"/>
          <p:nvPr/>
        </p:nvSpPr>
        <p:spPr>
          <a:xfrm>
            <a:off x="1068961" y="2200372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r>
              <a:t>RMSE= 442’073 $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wipe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Tema di Offic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Tema di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Tema di Offic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3358</Words>
  <Application>Microsoft Office PowerPoint</Application>
  <PresentationFormat>Widescreen</PresentationFormat>
  <Paragraphs>990</Paragraphs>
  <Slides>109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109</vt:i4>
      </vt:variant>
    </vt:vector>
  </HeadingPairs>
  <TitlesOfParts>
    <vt:vector size="116" baseType="lpstr">
      <vt:lpstr>Aptos</vt:lpstr>
      <vt:lpstr>Aptos Display</vt:lpstr>
      <vt:lpstr>Arial</vt:lpstr>
      <vt:lpstr>Cambria Math</vt:lpstr>
      <vt:lpstr>Menlo Regular</vt:lpstr>
      <vt:lpstr>Times Roman</vt:lpstr>
      <vt:lpstr>Tema di Office</vt:lpstr>
      <vt:lpstr>Presentazione standard di PowerPoint</vt:lpstr>
      <vt:lpstr>Analyzing the problem</vt:lpstr>
      <vt:lpstr>Aircraft as a growing market</vt:lpstr>
      <vt:lpstr>Aircraft as a Complex and Evolving Challenge</vt:lpstr>
      <vt:lpstr>Aircraft as a Complex and Evolving Challenge</vt:lpstr>
      <vt:lpstr>Aircraft as a Complex and Evolving Challenge</vt:lpstr>
      <vt:lpstr>Aircraft as a Complex and Evolving Challenge</vt:lpstr>
      <vt:lpstr>Aircraft as a Complex and Evolving Challenge</vt:lpstr>
      <vt:lpstr>Aircraft as a Complex and Evolving Challenge</vt:lpstr>
      <vt:lpstr>The dataset</vt:lpstr>
      <vt:lpstr>QUI ELENCO TUTTE LE VAR E POI LE ALTRE SLIDE</vt:lpstr>
      <vt:lpstr>           Categorical Variables</vt:lpstr>
      <vt:lpstr>           Numerical Variables</vt:lpstr>
      <vt:lpstr>           Numerical Variables</vt:lpstr>
      <vt:lpstr>           Numerical Variables</vt:lpstr>
      <vt:lpstr>           Numerical Variables</vt:lpstr>
      <vt:lpstr>           Numerical Variables</vt:lpstr>
      <vt:lpstr>           Numerical Variables</vt:lpstr>
      <vt:lpstr>           Numerical Variables</vt:lpstr>
      <vt:lpstr>           Numerical Variables</vt:lpstr>
      <vt:lpstr>           Numerical Variables</vt:lpstr>
      <vt:lpstr>           Numerical Variables</vt:lpstr>
      <vt:lpstr>           Numerical Variables</vt:lpstr>
      <vt:lpstr>           Numerical Variables</vt:lpstr>
      <vt:lpstr>           Numerical Variables</vt:lpstr>
      <vt:lpstr>           Numerical Variables</vt:lpstr>
      <vt:lpstr>           Numerical Variables</vt:lpstr>
      <vt:lpstr>Data preparation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Linear Regression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Ridge &amp; Lasso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 Linear Models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Tree Based Models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Filippo Bolis</cp:lastModifiedBy>
  <cp:revision>1</cp:revision>
  <dcterms:modified xsi:type="dcterms:W3CDTF">2025-05-14T09:38:47Z</dcterms:modified>
</cp:coreProperties>
</file>